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720" r:id="rId1"/>
  </p:sldMasterIdLst>
  <p:notesMasterIdLst>
    <p:notesMasterId r:id="rId43"/>
  </p:notesMasterIdLst>
  <p:handoutMasterIdLst>
    <p:handoutMasterId r:id="rId44"/>
  </p:handoutMasterIdLst>
  <p:sldIdLst>
    <p:sldId id="256" r:id="rId2"/>
    <p:sldId id="258" r:id="rId3"/>
    <p:sldId id="320" r:id="rId4"/>
    <p:sldId id="318" r:id="rId5"/>
    <p:sldId id="324" r:id="rId6"/>
    <p:sldId id="325" r:id="rId7"/>
    <p:sldId id="328" r:id="rId8"/>
    <p:sldId id="332" r:id="rId9"/>
    <p:sldId id="333" r:id="rId10"/>
    <p:sldId id="334" r:id="rId11"/>
    <p:sldId id="335" r:id="rId12"/>
    <p:sldId id="336" r:id="rId13"/>
    <p:sldId id="337" r:id="rId14"/>
    <p:sldId id="338" r:id="rId15"/>
    <p:sldId id="339" r:id="rId16"/>
    <p:sldId id="340" r:id="rId17"/>
    <p:sldId id="341" r:id="rId18"/>
    <p:sldId id="342" r:id="rId19"/>
    <p:sldId id="344" r:id="rId20"/>
    <p:sldId id="346" r:id="rId21"/>
    <p:sldId id="347" r:id="rId22"/>
    <p:sldId id="345" r:id="rId23"/>
    <p:sldId id="349" r:id="rId24"/>
    <p:sldId id="350" r:id="rId25"/>
    <p:sldId id="351" r:id="rId26"/>
    <p:sldId id="364" r:id="rId27"/>
    <p:sldId id="348" r:id="rId28"/>
    <p:sldId id="352" r:id="rId29"/>
    <p:sldId id="354" r:id="rId30"/>
    <p:sldId id="353" r:id="rId31"/>
    <p:sldId id="355" r:id="rId32"/>
    <p:sldId id="358" r:id="rId33"/>
    <p:sldId id="359" r:id="rId34"/>
    <p:sldId id="360" r:id="rId35"/>
    <p:sldId id="365" r:id="rId36"/>
    <p:sldId id="361" r:id="rId37"/>
    <p:sldId id="357" r:id="rId38"/>
    <p:sldId id="362" r:id="rId39"/>
    <p:sldId id="356" r:id="rId40"/>
    <p:sldId id="363" r:id="rId41"/>
    <p:sldId id="330" r:id="rId42"/>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110" d="100"/>
          <a:sy n="110"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D7369D8-C096-4DA0-ADDC-38BEE9B10BC6}"/>
              </a:ext>
            </a:extLst>
          </p:cNvPr>
          <p:cNvSpPr>
            <a:spLocks noGrp="1"/>
          </p:cNvSpPr>
          <p:nvPr>
            <p:ph type="hdr" sz="quarter"/>
          </p:nvPr>
        </p:nvSpPr>
        <p:spPr>
          <a:xfrm>
            <a:off x="3" y="2"/>
            <a:ext cx="3170583" cy="482026"/>
          </a:xfrm>
          <a:prstGeom prst="rect">
            <a:avLst/>
          </a:prstGeom>
        </p:spPr>
        <p:txBody>
          <a:bodyPr vert="horz" lIns="94824" tIns="47411" rIns="94824" bIns="47411" rtlCol="0"/>
          <a:lstStyle>
            <a:lvl1pPr algn="l">
              <a:defRPr sz="1200"/>
            </a:lvl1pPr>
          </a:lstStyle>
          <a:p>
            <a:r>
              <a:rPr lang="en-US" dirty="0"/>
              <a:t>Southern Arizona Estate Planning Council</a:t>
            </a:r>
          </a:p>
        </p:txBody>
      </p:sp>
      <p:sp>
        <p:nvSpPr>
          <p:cNvPr id="3" name="Date Placeholder 2">
            <a:extLst>
              <a:ext uri="{FF2B5EF4-FFF2-40B4-BE49-F238E27FC236}">
                <a16:creationId xmlns:a16="http://schemas.microsoft.com/office/drawing/2014/main" id="{BE4F0E4E-40C8-41E0-BC73-B9B19F93889A}"/>
              </a:ext>
            </a:extLst>
          </p:cNvPr>
          <p:cNvSpPr>
            <a:spLocks noGrp="1"/>
          </p:cNvSpPr>
          <p:nvPr>
            <p:ph type="dt" sz="quarter" idx="1"/>
          </p:nvPr>
        </p:nvSpPr>
        <p:spPr>
          <a:xfrm>
            <a:off x="4142965" y="2"/>
            <a:ext cx="3170583" cy="482026"/>
          </a:xfrm>
          <a:prstGeom prst="rect">
            <a:avLst/>
          </a:prstGeom>
        </p:spPr>
        <p:txBody>
          <a:bodyPr vert="horz" lIns="94824" tIns="47411" rIns="94824" bIns="47411" rtlCol="0"/>
          <a:lstStyle>
            <a:lvl1pPr algn="r">
              <a:defRPr sz="1200"/>
            </a:lvl1pPr>
          </a:lstStyle>
          <a:p>
            <a:r>
              <a:rPr lang="en-US" dirty="0"/>
              <a:t>9/12/2018</a:t>
            </a:r>
          </a:p>
        </p:txBody>
      </p:sp>
      <p:sp>
        <p:nvSpPr>
          <p:cNvPr id="4" name="Footer Placeholder 3">
            <a:extLst>
              <a:ext uri="{FF2B5EF4-FFF2-40B4-BE49-F238E27FC236}">
                <a16:creationId xmlns:a16="http://schemas.microsoft.com/office/drawing/2014/main" id="{951245C4-7665-4D5A-8771-DFC3272A39F8}"/>
              </a:ext>
            </a:extLst>
          </p:cNvPr>
          <p:cNvSpPr>
            <a:spLocks noGrp="1"/>
          </p:cNvSpPr>
          <p:nvPr>
            <p:ph type="ftr" sz="quarter" idx="2"/>
          </p:nvPr>
        </p:nvSpPr>
        <p:spPr>
          <a:xfrm>
            <a:off x="3" y="9119174"/>
            <a:ext cx="3170583" cy="482026"/>
          </a:xfrm>
          <a:prstGeom prst="rect">
            <a:avLst/>
          </a:prstGeom>
        </p:spPr>
        <p:txBody>
          <a:bodyPr vert="horz" lIns="94824" tIns="47411" rIns="94824" bIns="47411"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9D12AF85-DBB8-4542-B7D2-DED125E6F8DA}"/>
              </a:ext>
            </a:extLst>
          </p:cNvPr>
          <p:cNvSpPr>
            <a:spLocks noGrp="1"/>
          </p:cNvSpPr>
          <p:nvPr>
            <p:ph type="sldNum" sz="quarter" idx="3"/>
          </p:nvPr>
        </p:nvSpPr>
        <p:spPr>
          <a:xfrm>
            <a:off x="4142965" y="9119174"/>
            <a:ext cx="3170583" cy="482026"/>
          </a:xfrm>
          <a:prstGeom prst="rect">
            <a:avLst/>
          </a:prstGeom>
        </p:spPr>
        <p:txBody>
          <a:bodyPr vert="horz" lIns="94824" tIns="47411" rIns="94824" bIns="47411" rtlCol="0" anchor="b"/>
          <a:lstStyle>
            <a:lvl1pPr algn="r">
              <a:defRPr sz="1200"/>
            </a:lvl1pPr>
          </a:lstStyle>
          <a:p>
            <a:fld id="{CD171BDE-0AE9-46CA-AA98-A384BA38849A}" type="slidenum">
              <a:rPr lang="en-US" smtClean="0"/>
              <a:t>‹#›</a:t>
            </a:fld>
            <a:endParaRPr lang="en-US" dirty="0"/>
          </a:p>
        </p:txBody>
      </p:sp>
    </p:spTree>
    <p:extLst>
      <p:ext uri="{BB962C8B-B14F-4D97-AF65-F5344CB8AC3E}">
        <p14:creationId xmlns:p14="http://schemas.microsoft.com/office/powerpoint/2010/main" val="4119441200"/>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1727"/>
          </a:xfrm>
          <a:prstGeom prst="rect">
            <a:avLst/>
          </a:prstGeom>
        </p:spPr>
        <p:txBody>
          <a:bodyPr vert="horz" lIns="96626" tIns="48314" rIns="96626" bIns="48314" rtlCol="0"/>
          <a:lstStyle>
            <a:lvl1pPr algn="l">
              <a:defRPr sz="1200"/>
            </a:lvl1pPr>
          </a:lstStyle>
          <a:p>
            <a:r>
              <a:rPr lang="en-US" dirty="0"/>
              <a:t>Southern Arizona Estate Planning Council</a:t>
            </a:r>
          </a:p>
        </p:txBody>
      </p:sp>
      <p:sp>
        <p:nvSpPr>
          <p:cNvPr id="3" name="Date Placeholder 2"/>
          <p:cNvSpPr>
            <a:spLocks noGrp="1"/>
          </p:cNvSpPr>
          <p:nvPr>
            <p:ph type="dt" idx="1"/>
          </p:nvPr>
        </p:nvSpPr>
        <p:spPr>
          <a:xfrm>
            <a:off x="4143587" y="1"/>
            <a:ext cx="3169920" cy="481727"/>
          </a:xfrm>
          <a:prstGeom prst="rect">
            <a:avLst/>
          </a:prstGeom>
        </p:spPr>
        <p:txBody>
          <a:bodyPr vert="horz" lIns="96626" tIns="48314" rIns="96626" bIns="48314" rtlCol="0"/>
          <a:lstStyle>
            <a:lvl1pPr algn="r">
              <a:defRPr sz="1200"/>
            </a:lvl1pPr>
          </a:lstStyle>
          <a:p>
            <a:r>
              <a:rPr lang="en-US" dirty="0"/>
              <a:t>9/12/2018</a:t>
            </a:r>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26" tIns="48314" rIns="96626" bIns="48314" rtlCol="0" anchor="ctr"/>
          <a:lstStyle/>
          <a:p>
            <a:endParaRPr lang="en-US" dirty="0"/>
          </a:p>
        </p:txBody>
      </p:sp>
      <p:sp>
        <p:nvSpPr>
          <p:cNvPr id="5" name="Notes Placeholder 4"/>
          <p:cNvSpPr>
            <a:spLocks noGrp="1"/>
          </p:cNvSpPr>
          <p:nvPr>
            <p:ph type="body" sz="quarter" idx="3"/>
          </p:nvPr>
        </p:nvSpPr>
        <p:spPr>
          <a:xfrm>
            <a:off x="731520" y="4620578"/>
            <a:ext cx="5852160" cy="3780473"/>
          </a:xfrm>
          <a:prstGeom prst="rect">
            <a:avLst/>
          </a:prstGeom>
        </p:spPr>
        <p:txBody>
          <a:bodyPr vert="horz" lIns="96626" tIns="48314" rIns="96626" bIns="4831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7"/>
            <a:ext cx="3169920" cy="481726"/>
          </a:xfrm>
          <a:prstGeom prst="rect">
            <a:avLst/>
          </a:prstGeom>
        </p:spPr>
        <p:txBody>
          <a:bodyPr vert="horz" lIns="96626" tIns="48314" rIns="96626" bIns="483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587" y="9119477"/>
            <a:ext cx="3169920" cy="481726"/>
          </a:xfrm>
          <a:prstGeom prst="rect">
            <a:avLst/>
          </a:prstGeom>
        </p:spPr>
        <p:txBody>
          <a:bodyPr vert="horz" lIns="96626" tIns="48314" rIns="96626" bIns="48314" rtlCol="0" anchor="b"/>
          <a:lstStyle>
            <a:lvl1pPr algn="r">
              <a:defRPr sz="1200"/>
            </a:lvl1pPr>
          </a:lstStyle>
          <a:p>
            <a:fld id="{98EBC56C-EE2D-46F7-A767-2BCBA5767E10}" type="slidenum">
              <a:rPr lang="en-US" smtClean="0"/>
              <a:t>‹#›</a:t>
            </a:fld>
            <a:endParaRPr lang="en-US" dirty="0"/>
          </a:p>
        </p:txBody>
      </p:sp>
    </p:spTree>
    <p:extLst>
      <p:ext uri="{BB962C8B-B14F-4D97-AF65-F5344CB8AC3E}">
        <p14:creationId xmlns:p14="http://schemas.microsoft.com/office/powerpoint/2010/main" val="302778067"/>
      </p:ext>
    </p:extLst>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1</a:t>
            </a:fld>
            <a:endParaRPr lang="en-US" dirty="0"/>
          </a:p>
        </p:txBody>
      </p:sp>
      <p:sp>
        <p:nvSpPr>
          <p:cNvPr id="5" name="Date Placeholder 4">
            <a:extLst>
              <a:ext uri="{FF2B5EF4-FFF2-40B4-BE49-F238E27FC236}">
                <a16:creationId xmlns:a16="http://schemas.microsoft.com/office/drawing/2014/main" id="{9F2B6D74-103A-4ED8-A8DF-B4E6B25D0B4A}"/>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C09F720-7D61-4B3B-8F4E-B6B60A960273}"/>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32514692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10</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13660381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11</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36806591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12</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8386557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13</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40604115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14</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21912337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15</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30231109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16</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26751201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17</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36874182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18</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40440946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19</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3848286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2</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11562641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20</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10578250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21</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7668394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22</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13861221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23</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35512706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24</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25485667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25</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13080257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26</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6257032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27</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36920154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28</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40720601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29</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3290786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3</a:t>
            </a:fld>
            <a:endParaRPr lang="en-US" dirty="0"/>
          </a:p>
        </p:txBody>
      </p:sp>
      <p:sp>
        <p:nvSpPr>
          <p:cNvPr id="5" name="Date Placeholder 4">
            <a:extLst>
              <a:ext uri="{FF2B5EF4-FFF2-40B4-BE49-F238E27FC236}">
                <a16:creationId xmlns:a16="http://schemas.microsoft.com/office/drawing/2014/main" id="{E4EA5917-9DA9-4412-8609-EF7E4391AA6A}"/>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F60F78E3-4430-4F67-952B-D1A8378590D3}"/>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149566454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30</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8458553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31</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10198134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32</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23926106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33</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137180570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34</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139617644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35</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222020846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36</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28709296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37</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25443029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38</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6180615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39</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472405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4</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21671583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40</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338439894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41</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22453565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5</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3401760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6</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30912405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7</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3105612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8</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2040166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EBC56C-EE2D-46F7-A767-2BCBA5767E10}" type="slidenum">
              <a:rPr lang="en-US" smtClean="0"/>
              <a:t>9</a:t>
            </a:fld>
            <a:endParaRPr lang="en-US" dirty="0"/>
          </a:p>
        </p:txBody>
      </p:sp>
      <p:sp>
        <p:nvSpPr>
          <p:cNvPr id="5" name="Date Placeholder 4">
            <a:extLst>
              <a:ext uri="{FF2B5EF4-FFF2-40B4-BE49-F238E27FC236}">
                <a16:creationId xmlns:a16="http://schemas.microsoft.com/office/drawing/2014/main" id="{6E3A2CAE-1C96-41E0-A408-95F74AFA81B7}"/>
              </a:ext>
            </a:extLst>
          </p:cNvPr>
          <p:cNvSpPr>
            <a:spLocks noGrp="1"/>
          </p:cNvSpPr>
          <p:nvPr>
            <p:ph type="dt" idx="11"/>
          </p:nvPr>
        </p:nvSpPr>
        <p:spPr/>
        <p:txBody>
          <a:bodyPr/>
          <a:lstStyle/>
          <a:p>
            <a:r>
              <a:rPr lang="en-US" dirty="0"/>
              <a:t>9/12/2018</a:t>
            </a:r>
          </a:p>
        </p:txBody>
      </p:sp>
      <p:sp>
        <p:nvSpPr>
          <p:cNvPr id="6" name="Header Placeholder 5">
            <a:extLst>
              <a:ext uri="{FF2B5EF4-FFF2-40B4-BE49-F238E27FC236}">
                <a16:creationId xmlns:a16="http://schemas.microsoft.com/office/drawing/2014/main" id="{58659E88-5F54-4A3D-8E70-693B6F884720}"/>
              </a:ext>
            </a:extLst>
          </p:cNvPr>
          <p:cNvSpPr>
            <a:spLocks noGrp="1"/>
          </p:cNvSpPr>
          <p:nvPr>
            <p:ph type="hdr" sz="quarter" idx="12"/>
          </p:nvPr>
        </p:nvSpPr>
        <p:spPr/>
        <p:txBody>
          <a:bodyPr/>
          <a:lstStyle/>
          <a:p>
            <a:r>
              <a:rPr lang="en-US" dirty="0"/>
              <a:t>Southern Arizona Estate Planning Council</a:t>
            </a:r>
          </a:p>
        </p:txBody>
      </p:sp>
    </p:spTree>
    <p:extLst>
      <p:ext uri="{BB962C8B-B14F-4D97-AF65-F5344CB8AC3E}">
        <p14:creationId xmlns:p14="http://schemas.microsoft.com/office/powerpoint/2010/main" val="12323834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0745BF-FDEC-452F-B6E6-BF3281020E9C}" type="datetime1">
              <a:rPr lang="en-US" smtClean="0"/>
              <a:t>11/15/2019</a:t>
            </a:fld>
            <a:endParaRPr lang="en-US" dirty="0"/>
          </a:p>
        </p:txBody>
      </p:sp>
      <p:sp>
        <p:nvSpPr>
          <p:cNvPr id="5" name="Footer Placeholder 4"/>
          <p:cNvSpPr>
            <a:spLocks noGrp="1"/>
          </p:cNvSpPr>
          <p:nvPr>
            <p:ph type="ftr" sz="quarter" idx="11"/>
          </p:nvPr>
        </p:nvSpPr>
        <p:spPr>
          <a:xfrm>
            <a:off x="1127124" y="329307"/>
            <a:ext cx="5943668" cy="309201"/>
          </a:xfrm>
        </p:spPr>
        <p:txBody>
          <a:bodyPr/>
          <a:lstStyle/>
          <a:p>
            <a:endParaRPr lang="en-US" dirty="0"/>
          </a:p>
        </p:txBody>
      </p:sp>
      <p:sp>
        <p:nvSpPr>
          <p:cNvPr id="6" name="Slide Number Placeholder 5"/>
          <p:cNvSpPr>
            <a:spLocks noGrp="1"/>
          </p:cNvSpPr>
          <p:nvPr>
            <p:ph type="sldNum" sz="quarter" idx="12"/>
          </p:nvPr>
        </p:nvSpPr>
        <p:spPr>
          <a:xfrm>
            <a:off x="9924392" y="134930"/>
            <a:ext cx="811019" cy="503578"/>
          </a:xfrm>
        </p:spPr>
        <p:txBody>
          <a:bodyPr/>
          <a:lstStyle/>
          <a:p>
            <a:fld id="{8A7A6979-0714-4377-B894-6BE4C2D6E202}"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599541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B64FEF-BBDE-442E-BCCD-65EFB6F810CB}" type="datetime1">
              <a:rPr lang="en-US" smtClean="0"/>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462252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DEB27A-6304-4685-9F37-E62A030E39D3}" type="datetime1">
              <a:rPr lang="en-US" smtClean="0"/>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1710351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sz="1200"/>
            </a:lvl1pPr>
          </a:lstStyle>
          <a:p>
            <a:fld id="{D39CF80D-84DF-4AC4-8B89-6D42231B7A7C}" type="datetime1">
              <a:rPr lang="en-US" smtClean="0"/>
              <a:t>11/15/2019</a:t>
            </a:fld>
            <a:endParaRPr lang="en-US" dirty="0"/>
          </a:p>
        </p:txBody>
      </p:sp>
      <p:sp>
        <p:nvSpPr>
          <p:cNvPr id="5" name="Footer Placeholder 4"/>
          <p:cNvSpPr>
            <a:spLocks noGrp="1"/>
          </p:cNvSpPr>
          <p:nvPr>
            <p:ph type="ftr" sz="quarter" idx="11"/>
          </p:nvPr>
        </p:nvSpPr>
        <p:spPr/>
        <p:txBody>
          <a:bodyPr/>
          <a:lstStyle>
            <a:lvl1pPr>
              <a:defRPr sz="1200"/>
            </a:lvl1p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270740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C69FFA6-A8EA-42EB-8BD8-9C98385D46FE}" type="datetime1">
              <a:rPr lang="en-US" smtClean="0"/>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959072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AE5BE3-620A-4F6D-B9E9-596A606E796A}" type="datetime1">
              <a:rPr lang="en-US" smtClean="0"/>
              <a:t>11/15/2019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664415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29166" y="2974448"/>
            <a:ext cx="4645152" cy="24938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094337" y="2971669"/>
            <a:ext cx="4645152" cy="24871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101413C-0F8F-457F-AD7B-7111BFF0C6DB}" type="datetime1">
              <a:rPr lang="en-US" smtClean="0"/>
              <a:t>11/15/2019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753296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6B4701-4EBB-4D3E-AB93-BF0BD2F4CF27}" type="datetime1">
              <a:rPr lang="en-US" smtClean="0"/>
              <a:t>11/15/2019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912101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B31E03-54F5-457F-A827-3347920060DF}" type="datetime1">
              <a:rPr lang="en-US" smtClean="0"/>
              <a:t>11/15/2019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975268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B3FE830-3A1F-4DFE-8F76-A1E8AB216567}" type="datetime1">
              <a:rPr lang="en-US" smtClean="0"/>
              <a:t>11/15/2019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709241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2AF48562-C1A4-4F04-BE5E-0254FB167EC0}" type="datetime1">
              <a:rPr lang="en-US" smtClean="0"/>
              <a:t>11/15/2019</a:t>
            </a:fld>
            <a:endParaRPr lang="en-US" dirty="0"/>
          </a:p>
        </p:txBody>
      </p:sp>
      <p:sp>
        <p:nvSpPr>
          <p:cNvPr id="6" name="Footer Placeholder 5"/>
          <p:cNvSpPr>
            <a:spLocks noGrp="1"/>
          </p:cNvSpPr>
          <p:nvPr>
            <p:ph type="ftr" sz="quarter" idx="11"/>
          </p:nvPr>
        </p:nvSpPr>
        <p:spPr>
          <a:xfrm>
            <a:off x="1125300" y="318640"/>
            <a:ext cx="4877818" cy="320931"/>
          </a:xfrm>
        </p:spPr>
        <p:txBody>
          <a:bodyPr/>
          <a:lstStyle/>
          <a:p>
            <a:endParaRPr lang="en-US" dirty="0"/>
          </a:p>
        </p:txBody>
      </p:sp>
      <p:sp>
        <p:nvSpPr>
          <p:cNvPr id="7" name="Slide Number Placeholder 6"/>
          <p:cNvSpPr>
            <a:spLocks noGrp="1"/>
          </p:cNvSpPr>
          <p:nvPr>
            <p:ph type="sldNum" sz="quarter" idx="12"/>
          </p:nvPr>
        </p:nvSpPr>
        <p:spPr>
          <a:xfrm>
            <a:off x="6176794" y="137408"/>
            <a:ext cx="811019" cy="503578"/>
          </a:xfrm>
        </p:spPr>
        <p:txBody>
          <a:bodyPr/>
          <a:lstStyle/>
          <a:p>
            <a:fld id="{8A7A6979-0714-4377-B894-6BE4C2D6E202}" type="slidenum">
              <a:rPr lang="en-US" smtClean="0"/>
              <a:t>‹#›</a:t>
            </a:fld>
            <a:endParaRPr lang="en-US" dirty="0"/>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4159621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BE52ABB-A9B7-47FE-9F2A-21EC0802B783}" type="datetime1">
              <a:rPr lang="en-US" smtClean="0"/>
              <a:t>11/15/2019</a:t>
            </a:fld>
            <a:endParaRPr lang="en-US" dirty="0"/>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59465685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71F03-7877-462F-8FA6-A4EC7475AD29}"/>
              </a:ext>
            </a:extLst>
          </p:cNvPr>
          <p:cNvSpPr>
            <a:spLocks noGrp="1"/>
          </p:cNvSpPr>
          <p:nvPr>
            <p:ph type="ctrTitle"/>
          </p:nvPr>
        </p:nvSpPr>
        <p:spPr/>
        <p:txBody>
          <a:bodyPr>
            <a:noAutofit/>
          </a:bodyPr>
          <a:lstStyle/>
          <a:p>
            <a:r>
              <a:rPr lang="en-US" sz="4800" dirty="0"/>
              <a:t>Arizona Updates and “Restyles” the Rules of Probate Procedure</a:t>
            </a:r>
          </a:p>
        </p:txBody>
      </p:sp>
      <p:sp>
        <p:nvSpPr>
          <p:cNvPr id="3" name="Subtitle 2">
            <a:extLst>
              <a:ext uri="{FF2B5EF4-FFF2-40B4-BE49-F238E27FC236}">
                <a16:creationId xmlns:a16="http://schemas.microsoft.com/office/drawing/2014/main" id="{4543F0DD-EB8B-40BB-8E0B-2C7EB69B991D}"/>
              </a:ext>
            </a:extLst>
          </p:cNvPr>
          <p:cNvSpPr>
            <a:spLocks noGrp="1"/>
          </p:cNvSpPr>
          <p:nvPr>
            <p:ph type="subTitle" idx="1"/>
          </p:nvPr>
        </p:nvSpPr>
        <p:spPr>
          <a:xfrm>
            <a:off x="1128404" y="3564467"/>
            <a:ext cx="8637072" cy="2347620"/>
          </a:xfrm>
        </p:spPr>
        <p:txBody>
          <a:bodyPr>
            <a:noAutofit/>
          </a:bodyPr>
          <a:lstStyle/>
          <a:p>
            <a:r>
              <a:rPr lang="en-US" sz="2000" dirty="0"/>
              <a:t>T.J. Ryan</a:t>
            </a:r>
          </a:p>
          <a:p>
            <a:r>
              <a:rPr lang="en-US" sz="2000" dirty="0"/>
              <a:t>Frazer Ryan Goldberg &amp; Arnold, LLP</a:t>
            </a:r>
          </a:p>
          <a:p>
            <a:r>
              <a:rPr lang="en-US" sz="2000" dirty="0"/>
              <a:t>East Valley Bar Association – November 15, 2019</a:t>
            </a:r>
          </a:p>
        </p:txBody>
      </p:sp>
    </p:spTree>
    <p:extLst>
      <p:ext uri="{BB962C8B-B14F-4D97-AF65-F5344CB8AC3E}">
        <p14:creationId xmlns:p14="http://schemas.microsoft.com/office/powerpoint/2010/main" val="4274102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7 - Captions</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a:bodyPr>
          <a:lstStyle/>
          <a:p>
            <a:pPr marL="342900" indent="-571500"/>
            <a:r>
              <a:rPr lang="en-US" dirty="0"/>
              <a:t>Rule 7 – For </a:t>
            </a:r>
            <a:r>
              <a:rPr lang="en-US" i="1" dirty="0"/>
              <a:t>non-probate proceedings </a:t>
            </a:r>
            <a:r>
              <a:rPr lang="en-US" dirty="0"/>
              <a:t>filed within </a:t>
            </a:r>
            <a:r>
              <a:rPr lang="en-US" i="1" dirty="0"/>
              <a:t>probate case</a:t>
            </a:r>
            <a:r>
              <a:rPr lang="en-US" dirty="0"/>
              <a:t>:</a:t>
            </a:r>
          </a:p>
          <a:p>
            <a:pPr marL="800100" lvl="1" indent="-571500"/>
            <a:r>
              <a:rPr lang="en-US" dirty="0"/>
              <a:t>Must contain the </a:t>
            </a:r>
            <a:r>
              <a:rPr lang="en-US" i="1" dirty="0"/>
              <a:t>title of the probate case</a:t>
            </a:r>
            <a:r>
              <a:rPr lang="en-US" dirty="0"/>
              <a:t>, and, immediately below, the </a:t>
            </a:r>
            <a:r>
              <a:rPr lang="en-US" i="1" dirty="0"/>
              <a:t>title of the non-probate proceeding</a:t>
            </a:r>
            <a:r>
              <a:rPr lang="en-US" dirty="0"/>
              <a:t>.</a:t>
            </a:r>
          </a:p>
          <a:p>
            <a:pPr marL="800100" lvl="1" indent="-571500"/>
            <a:r>
              <a:rPr lang="en-US" dirty="0"/>
              <a:t>Similar to bankruptcy adversarial proceedings. </a:t>
            </a:r>
          </a:p>
          <a:p>
            <a:pPr marL="800100" lvl="1" indent="-571500"/>
            <a:r>
              <a:rPr lang="en-US" dirty="0"/>
              <a:t>Provides clarity for judicial officer to know </a:t>
            </a:r>
            <a:r>
              <a:rPr lang="en-US" i="1" dirty="0"/>
              <a:t>which </a:t>
            </a:r>
            <a:r>
              <a:rPr lang="en-US" dirty="0"/>
              <a:t>sub-matter is addressed.</a:t>
            </a:r>
          </a:p>
        </p:txBody>
      </p:sp>
      <p:sp>
        <p:nvSpPr>
          <p:cNvPr id="4" name="Slide Number Placeholder 3">
            <a:extLst>
              <a:ext uri="{FF2B5EF4-FFF2-40B4-BE49-F238E27FC236}">
                <a16:creationId xmlns:a16="http://schemas.microsoft.com/office/drawing/2014/main" id="{FA996E4F-AE47-4A7A-BF4F-21CBDF95C4F4}"/>
              </a:ext>
            </a:extLst>
          </p:cNvPr>
          <p:cNvSpPr>
            <a:spLocks noGrp="1"/>
          </p:cNvSpPr>
          <p:nvPr>
            <p:ph type="sldNum" sz="quarter" idx="12"/>
          </p:nvPr>
        </p:nvSpPr>
        <p:spPr/>
        <p:txBody>
          <a:bodyPr/>
          <a:lstStyle/>
          <a:p>
            <a:fld id="{8A7A6979-0714-4377-B894-6BE4C2D6E202}" type="slidenum">
              <a:rPr lang="en-US" smtClean="0"/>
              <a:pPr/>
              <a:t>10</a:t>
            </a:fld>
            <a:endParaRPr lang="en-US" dirty="0"/>
          </a:p>
        </p:txBody>
      </p:sp>
    </p:spTree>
    <p:extLst>
      <p:ext uri="{BB962C8B-B14F-4D97-AF65-F5344CB8AC3E}">
        <p14:creationId xmlns:p14="http://schemas.microsoft.com/office/powerpoint/2010/main" val="2688060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9 – </a:t>
            </a:r>
            <a:br>
              <a:rPr lang="en-US" dirty="0"/>
            </a:br>
            <a:r>
              <a:rPr lang="en-US" dirty="0"/>
              <a:t>Sealed Documents (</a:t>
            </a:r>
            <a:r>
              <a:rPr lang="en-US" i="1" dirty="0"/>
              <a:t>new rule</a:t>
            </a:r>
            <a:r>
              <a:rPr lang="en-US" dirty="0"/>
              <a:t>)</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a:bodyPr>
          <a:lstStyle/>
          <a:p>
            <a:pPr marL="342900" indent="-571500"/>
            <a:r>
              <a:rPr lang="en-US" dirty="0"/>
              <a:t>Refers to Civil Rule 5.4 regarding the process to seal or unseal documents.  Unifies process for clerks.</a:t>
            </a:r>
          </a:p>
          <a:p>
            <a:pPr marL="800100" lvl="1" indent="-571500"/>
            <a:r>
              <a:rPr lang="en-US" dirty="0"/>
              <a:t>Authorizes specific individuals to access sealed documents without an order.</a:t>
            </a:r>
          </a:p>
          <a:p>
            <a:pPr marL="800100" lvl="1" indent="-571500"/>
            <a:r>
              <a:rPr lang="en-US" dirty="0"/>
              <a:t>Rule 9(b) authorizes:</a:t>
            </a:r>
          </a:p>
          <a:p>
            <a:pPr marL="800100" lvl="1" indent="-571500"/>
            <a:r>
              <a:rPr lang="en-US" dirty="0"/>
              <a:t>Court appointed fiduciary;</a:t>
            </a:r>
          </a:p>
          <a:p>
            <a:pPr marL="800100" lvl="1" indent="-571500"/>
            <a:r>
              <a:rPr lang="en-US" dirty="0"/>
              <a:t>Fiduciary’s attorney; and, </a:t>
            </a:r>
          </a:p>
          <a:p>
            <a:pPr marL="800100" lvl="1" indent="-571500"/>
            <a:r>
              <a:rPr lang="en-US" dirty="0"/>
              <a:t>“[A] person authorized” under Form 15 (new form).  (Runners)</a:t>
            </a:r>
          </a:p>
        </p:txBody>
      </p:sp>
      <p:sp>
        <p:nvSpPr>
          <p:cNvPr id="4" name="Slide Number Placeholder 3">
            <a:extLst>
              <a:ext uri="{FF2B5EF4-FFF2-40B4-BE49-F238E27FC236}">
                <a16:creationId xmlns:a16="http://schemas.microsoft.com/office/drawing/2014/main" id="{D2992AD6-08D2-4E09-8F38-DD9A8CB87373}"/>
              </a:ext>
            </a:extLst>
          </p:cNvPr>
          <p:cNvSpPr>
            <a:spLocks noGrp="1"/>
          </p:cNvSpPr>
          <p:nvPr>
            <p:ph type="sldNum" sz="quarter" idx="12"/>
          </p:nvPr>
        </p:nvSpPr>
        <p:spPr/>
        <p:txBody>
          <a:bodyPr/>
          <a:lstStyle/>
          <a:p>
            <a:fld id="{8A7A6979-0714-4377-B894-6BE4C2D6E202}" type="slidenum">
              <a:rPr lang="en-US" smtClean="0"/>
              <a:pPr/>
              <a:t>11</a:t>
            </a:fld>
            <a:endParaRPr lang="en-US" dirty="0"/>
          </a:p>
        </p:txBody>
      </p:sp>
    </p:spTree>
    <p:extLst>
      <p:ext uri="{BB962C8B-B14F-4D97-AF65-F5344CB8AC3E}">
        <p14:creationId xmlns:p14="http://schemas.microsoft.com/office/powerpoint/2010/main" val="2142268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10 –</a:t>
            </a:r>
            <a:br>
              <a:rPr lang="en-US" dirty="0"/>
            </a:br>
            <a:r>
              <a:rPr lang="en-US" dirty="0"/>
              <a:t>Acknowledgments</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a:bodyPr>
          <a:lstStyle/>
          <a:p>
            <a:pPr marL="342900" indent="-571500"/>
            <a:r>
              <a:rPr lang="en-US" dirty="0"/>
              <a:t>Waiver of any right (notice, priority for appointment, bond);</a:t>
            </a:r>
          </a:p>
          <a:p>
            <a:pPr marL="342900" indent="-571500"/>
            <a:r>
              <a:rPr lang="en-US" dirty="0"/>
              <a:t>Renunciation of right to appointment (Guardian, conservator, PR, trustee);</a:t>
            </a:r>
          </a:p>
          <a:p>
            <a:pPr marL="342900" indent="-571500"/>
            <a:r>
              <a:rPr lang="en-US" dirty="0"/>
              <a:t>Nomination of person to serve (Guardian, conservator, PR or Trustee);</a:t>
            </a:r>
          </a:p>
          <a:p>
            <a:pPr marL="342900" indent="-571500"/>
            <a:r>
              <a:rPr lang="en-US" i="1" dirty="0"/>
              <a:t>For self-represented litigants</a:t>
            </a:r>
            <a:r>
              <a:rPr lang="en-US" dirty="0"/>
              <a:t>: Consent to, joinder in, or statement of no position regarding any petition or application. (Fraud protection)</a:t>
            </a:r>
          </a:p>
          <a:p>
            <a:pPr marL="342900" indent="-571500"/>
            <a:r>
              <a:rPr lang="en-US" dirty="0"/>
              <a:t>(</a:t>
            </a:r>
            <a:r>
              <a:rPr lang="en-US" u="sng" dirty="0"/>
              <a:t>Overrules Civil Rule 80(c) re: Declarations</a:t>
            </a:r>
            <a:r>
              <a:rPr lang="en-US" dirty="0"/>
              <a:t>)</a:t>
            </a:r>
          </a:p>
        </p:txBody>
      </p:sp>
      <p:sp>
        <p:nvSpPr>
          <p:cNvPr id="4" name="Slide Number Placeholder 3">
            <a:extLst>
              <a:ext uri="{FF2B5EF4-FFF2-40B4-BE49-F238E27FC236}">
                <a16:creationId xmlns:a16="http://schemas.microsoft.com/office/drawing/2014/main" id="{4EE942EB-4A2D-4E85-B4B4-162F12F3C822}"/>
              </a:ext>
            </a:extLst>
          </p:cNvPr>
          <p:cNvSpPr>
            <a:spLocks noGrp="1"/>
          </p:cNvSpPr>
          <p:nvPr>
            <p:ph type="sldNum" sz="quarter" idx="12"/>
          </p:nvPr>
        </p:nvSpPr>
        <p:spPr/>
        <p:txBody>
          <a:bodyPr/>
          <a:lstStyle/>
          <a:p>
            <a:fld id="{8A7A6979-0714-4377-B894-6BE4C2D6E202}" type="slidenum">
              <a:rPr lang="en-US" smtClean="0"/>
              <a:pPr/>
              <a:t>12</a:t>
            </a:fld>
            <a:endParaRPr lang="en-US" dirty="0"/>
          </a:p>
        </p:txBody>
      </p:sp>
    </p:spTree>
    <p:extLst>
      <p:ext uri="{BB962C8B-B14F-4D97-AF65-F5344CB8AC3E}">
        <p14:creationId xmlns:p14="http://schemas.microsoft.com/office/powerpoint/2010/main" val="41125027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11 –</a:t>
            </a:r>
            <a:br>
              <a:rPr lang="en-US" dirty="0"/>
            </a:br>
            <a:r>
              <a:rPr lang="en-US" dirty="0"/>
              <a:t>Personal Service</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a:bodyPr>
          <a:lstStyle/>
          <a:p>
            <a:pPr marL="342900" indent="-571500"/>
            <a:r>
              <a:rPr lang="en-US" dirty="0"/>
              <a:t>Express incorporation of civil rules for personal service in guardianship and protective proceedings.  </a:t>
            </a:r>
          </a:p>
          <a:p>
            <a:pPr marL="800100" lvl="1" indent="-571500"/>
            <a:r>
              <a:rPr lang="en-US" dirty="0"/>
              <a:t>Waiver pursuant to A.R.S. § 14-5309(B) and A.R.S. § 14-5405(B): Only effective if the ward/alleged incapacitated person/protected person/</a:t>
            </a:r>
            <a:r>
              <a:rPr lang="en-US" dirty="0" err="1"/>
              <a:t>PINOP</a:t>
            </a:r>
            <a:r>
              <a:rPr lang="en-US" dirty="0"/>
              <a:t> </a:t>
            </a:r>
            <a:r>
              <a:rPr lang="en-US" i="1" u="sng" dirty="0"/>
              <a:t>attends the hearing</a:t>
            </a:r>
            <a:r>
              <a:rPr lang="en-US" dirty="0"/>
              <a:t>.</a:t>
            </a:r>
          </a:p>
          <a:p>
            <a:pPr marL="342900" indent="-571500"/>
            <a:r>
              <a:rPr lang="en-US" dirty="0"/>
              <a:t>Rule 11(c):  Personal service is required when a money judgment is requested.</a:t>
            </a:r>
          </a:p>
          <a:p>
            <a:pPr marL="800100" lvl="1" indent="-571500"/>
            <a:r>
              <a:rPr lang="en-US" dirty="0"/>
              <a:t>Serve Petition and Notice of Hearing (akin to summons)</a:t>
            </a:r>
          </a:p>
        </p:txBody>
      </p:sp>
      <p:sp>
        <p:nvSpPr>
          <p:cNvPr id="4" name="Slide Number Placeholder 3">
            <a:extLst>
              <a:ext uri="{FF2B5EF4-FFF2-40B4-BE49-F238E27FC236}">
                <a16:creationId xmlns:a16="http://schemas.microsoft.com/office/drawing/2014/main" id="{EF68F75A-9E0E-4BBC-A11E-7E8BFA3E33CE}"/>
              </a:ext>
            </a:extLst>
          </p:cNvPr>
          <p:cNvSpPr>
            <a:spLocks noGrp="1"/>
          </p:cNvSpPr>
          <p:nvPr>
            <p:ph type="sldNum" sz="quarter" idx="12"/>
          </p:nvPr>
        </p:nvSpPr>
        <p:spPr/>
        <p:txBody>
          <a:bodyPr/>
          <a:lstStyle/>
          <a:p>
            <a:fld id="{8A7A6979-0714-4377-B894-6BE4C2D6E202}" type="slidenum">
              <a:rPr lang="en-US" smtClean="0"/>
              <a:pPr/>
              <a:t>13</a:t>
            </a:fld>
            <a:endParaRPr lang="en-US" dirty="0"/>
          </a:p>
        </p:txBody>
      </p:sp>
    </p:spTree>
    <p:extLst>
      <p:ext uri="{BB962C8B-B14F-4D97-AF65-F5344CB8AC3E}">
        <p14:creationId xmlns:p14="http://schemas.microsoft.com/office/powerpoint/2010/main" val="1748418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12 –</a:t>
            </a:r>
            <a:br>
              <a:rPr lang="en-US" dirty="0"/>
            </a:br>
            <a:r>
              <a:rPr lang="en-US" dirty="0"/>
              <a:t>Telephonic Appearances</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a:bodyPr>
          <a:lstStyle/>
          <a:p>
            <a:pPr marL="342900" indent="-571500"/>
            <a:r>
              <a:rPr lang="en-US" dirty="0"/>
              <a:t>“Parties and their attorneys are expected to appear in open court for court proceedings” </a:t>
            </a:r>
            <a:r>
              <a:rPr lang="en-US" u="sng" dirty="0"/>
              <a:t>unless</a:t>
            </a:r>
            <a:r>
              <a:rPr lang="en-US" dirty="0"/>
              <a:t> the court permits telephonic appearance.  </a:t>
            </a:r>
          </a:p>
          <a:p>
            <a:pPr marL="800100" lvl="1" indent="-571500"/>
            <a:r>
              <a:rPr lang="en-US" dirty="0"/>
              <a:t>Motion (oral or written) must be made “in a timely manner considering the circumstances” (5 items outlined in the rule).  </a:t>
            </a:r>
          </a:p>
          <a:p>
            <a:pPr marL="800100" lvl="1" indent="-571500"/>
            <a:r>
              <a:rPr lang="en-US" dirty="0"/>
              <a:t>Objections required within five (5) days.</a:t>
            </a:r>
          </a:p>
          <a:p>
            <a:pPr marL="342900" indent="-571500"/>
            <a:r>
              <a:rPr lang="en-US" dirty="0"/>
              <a:t>How to use exhibits in a telephonic hearing is outlined in Rule 12(g).</a:t>
            </a:r>
          </a:p>
        </p:txBody>
      </p:sp>
      <p:sp>
        <p:nvSpPr>
          <p:cNvPr id="4" name="Slide Number Placeholder 3">
            <a:extLst>
              <a:ext uri="{FF2B5EF4-FFF2-40B4-BE49-F238E27FC236}">
                <a16:creationId xmlns:a16="http://schemas.microsoft.com/office/drawing/2014/main" id="{91EA56BD-4DCE-4905-85F0-5A3A57FC8960}"/>
              </a:ext>
            </a:extLst>
          </p:cNvPr>
          <p:cNvSpPr>
            <a:spLocks noGrp="1"/>
          </p:cNvSpPr>
          <p:nvPr>
            <p:ph type="sldNum" sz="quarter" idx="12"/>
          </p:nvPr>
        </p:nvSpPr>
        <p:spPr/>
        <p:txBody>
          <a:bodyPr/>
          <a:lstStyle/>
          <a:p>
            <a:fld id="{8A7A6979-0714-4377-B894-6BE4C2D6E202}" type="slidenum">
              <a:rPr lang="en-US" smtClean="0"/>
              <a:pPr/>
              <a:t>14</a:t>
            </a:fld>
            <a:endParaRPr lang="en-US" dirty="0"/>
          </a:p>
        </p:txBody>
      </p:sp>
    </p:spTree>
    <p:extLst>
      <p:ext uri="{BB962C8B-B14F-4D97-AF65-F5344CB8AC3E}">
        <p14:creationId xmlns:p14="http://schemas.microsoft.com/office/powerpoint/2010/main" val="3389931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13 –</a:t>
            </a:r>
            <a:br>
              <a:rPr lang="en-US" dirty="0"/>
            </a:br>
            <a:r>
              <a:rPr lang="en-US" dirty="0"/>
              <a:t>Probate Info Form</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fontScale="92500" lnSpcReduction="20000"/>
          </a:bodyPr>
          <a:lstStyle/>
          <a:p>
            <a:pPr marL="342900" indent="-571500"/>
            <a:r>
              <a:rPr lang="en-US" dirty="0"/>
              <a:t>Old rule specified information to be provided on form.  </a:t>
            </a:r>
          </a:p>
          <a:p>
            <a:pPr marL="342900" indent="-571500"/>
            <a:r>
              <a:rPr lang="en-US" dirty="0"/>
              <a:t>New rule simply cites to Form. </a:t>
            </a:r>
          </a:p>
          <a:p>
            <a:pPr marL="342900" indent="-571500"/>
            <a:r>
              <a:rPr lang="en-US" b="1" i="1" dirty="0"/>
              <a:t>** Pay Attention ** </a:t>
            </a:r>
            <a:r>
              <a:rPr lang="en-US" dirty="0"/>
              <a:t>Form updates are issued from Supreme Court and are posted on the self-service center. </a:t>
            </a:r>
          </a:p>
          <a:p>
            <a:pPr marL="800100" lvl="1" indent="-571500"/>
            <a:r>
              <a:rPr lang="en-US" dirty="0"/>
              <a:t>Form 11 for PRs of Decedent’s Estate</a:t>
            </a:r>
          </a:p>
          <a:p>
            <a:pPr marL="800100" lvl="1" indent="-571500"/>
            <a:r>
              <a:rPr lang="en-US" dirty="0"/>
              <a:t>Form 12 for Guardian and/or Conservator</a:t>
            </a:r>
          </a:p>
          <a:p>
            <a:pPr marL="800100" lvl="1" indent="-571500"/>
            <a:r>
              <a:rPr lang="en-US" dirty="0"/>
              <a:t>Form 13 for Notice of Change of Fiduciary contact info (update w/in 10 days)</a:t>
            </a:r>
          </a:p>
          <a:p>
            <a:pPr marL="800100" lvl="1" indent="-571500"/>
            <a:r>
              <a:rPr lang="en-US" dirty="0"/>
              <a:t>Form 14 for Notice of Ward’s contact info (update w/in 3 days)</a:t>
            </a:r>
          </a:p>
          <a:p>
            <a:pPr marL="228600" lvl="1" indent="0">
              <a:buNone/>
            </a:pPr>
            <a:r>
              <a:rPr lang="en-US" dirty="0"/>
              <a:t>	(No form for trustee appointment)</a:t>
            </a:r>
          </a:p>
        </p:txBody>
      </p:sp>
      <p:sp>
        <p:nvSpPr>
          <p:cNvPr id="4" name="Slide Number Placeholder 3">
            <a:extLst>
              <a:ext uri="{FF2B5EF4-FFF2-40B4-BE49-F238E27FC236}">
                <a16:creationId xmlns:a16="http://schemas.microsoft.com/office/drawing/2014/main" id="{C9EF1D93-D515-4043-9035-5C81733054B6}"/>
              </a:ext>
            </a:extLst>
          </p:cNvPr>
          <p:cNvSpPr>
            <a:spLocks noGrp="1"/>
          </p:cNvSpPr>
          <p:nvPr>
            <p:ph type="sldNum" sz="quarter" idx="12"/>
          </p:nvPr>
        </p:nvSpPr>
        <p:spPr/>
        <p:txBody>
          <a:bodyPr/>
          <a:lstStyle/>
          <a:p>
            <a:fld id="{8A7A6979-0714-4377-B894-6BE4C2D6E202}" type="slidenum">
              <a:rPr lang="en-US" smtClean="0"/>
              <a:pPr/>
              <a:t>15</a:t>
            </a:fld>
            <a:endParaRPr lang="en-US" dirty="0"/>
          </a:p>
        </p:txBody>
      </p:sp>
    </p:spTree>
    <p:extLst>
      <p:ext uri="{BB962C8B-B14F-4D97-AF65-F5344CB8AC3E}">
        <p14:creationId xmlns:p14="http://schemas.microsoft.com/office/powerpoint/2010/main" val="19962330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14 –</a:t>
            </a:r>
            <a:br>
              <a:rPr lang="en-US" dirty="0"/>
            </a:br>
            <a:r>
              <a:rPr lang="en-US" dirty="0"/>
              <a:t>Applications</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lnSpcReduction="10000"/>
          </a:bodyPr>
          <a:lstStyle/>
          <a:p>
            <a:pPr marL="342900" indent="-571500"/>
            <a:r>
              <a:rPr lang="en-US" dirty="0"/>
              <a:t>Outlines several uses of applications. </a:t>
            </a:r>
          </a:p>
          <a:p>
            <a:pPr marL="342900" indent="-571500"/>
            <a:r>
              <a:rPr lang="en-US" dirty="0"/>
              <a:t>Most notably, “The clerk must file and retain the application, including any original will submitted with the application.” R 14(c).  Intended to preserve record.  </a:t>
            </a:r>
          </a:p>
          <a:p>
            <a:pPr marL="342900" indent="-571500"/>
            <a:r>
              <a:rPr lang="en-US" dirty="0"/>
              <a:t>Any amended or later submitted applications (because the first was rejected) are filed in the same case.</a:t>
            </a:r>
          </a:p>
          <a:p>
            <a:pPr marL="342900" indent="-571500"/>
            <a:r>
              <a:rPr lang="en-US" dirty="0"/>
              <a:t>Registrar must file a statement with reasons for denial of any application and provide a copy to the applicant.  </a:t>
            </a:r>
          </a:p>
        </p:txBody>
      </p:sp>
      <p:sp>
        <p:nvSpPr>
          <p:cNvPr id="4" name="Slide Number Placeholder 3">
            <a:extLst>
              <a:ext uri="{FF2B5EF4-FFF2-40B4-BE49-F238E27FC236}">
                <a16:creationId xmlns:a16="http://schemas.microsoft.com/office/drawing/2014/main" id="{671CFC0F-410C-41D0-AE00-7D8E6D01AC9D}"/>
              </a:ext>
            </a:extLst>
          </p:cNvPr>
          <p:cNvSpPr>
            <a:spLocks noGrp="1"/>
          </p:cNvSpPr>
          <p:nvPr>
            <p:ph type="sldNum" sz="quarter" idx="12"/>
          </p:nvPr>
        </p:nvSpPr>
        <p:spPr/>
        <p:txBody>
          <a:bodyPr/>
          <a:lstStyle/>
          <a:p>
            <a:fld id="{8A7A6979-0714-4377-B894-6BE4C2D6E202}" type="slidenum">
              <a:rPr lang="en-US" smtClean="0"/>
              <a:pPr/>
              <a:t>16</a:t>
            </a:fld>
            <a:endParaRPr lang="en-US" dirty="0"/>
          </a:p>
        </p:txBody>
      </p:sp>
    </p:spTree>
    <p:extLst>
      <p:ext uri="{BB962C8B-B14F-4D97-AF65-F5344CB8AC3E}">
        <p14:creationId xmlns:p14="http://schemas.microsoft.com/office/powerpoint/2010/main" val="30461529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15 –</a:t>
            </a:r>
            <a:br>
              <a:rPr lang="en-US" dirty="0"/>
            </a:br>
            <a:r>
              <a:rPr lang="en-US" dirty="0"/>
              <a:t>Petitions</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fontScale="92500" lnSpcReduction="20000"/>
          </a:bodyPr>
          <a:lstStyle/>
          <a:p>
            <a:pPr marL="342900" indent="-571500"/>
            <a:r>
              <a:rPr lang="en-US" dirty="0"/>
              <a:t>Petition (and Response) must comply with Civil Rules 5.2(a), 5.2(b), 8(a), 8(e), 9, 10(b), and 11.</a:t>
            </a:r>
          </a:p>
          <a:p>
            <a:pPr marL="342900" indent="-571500"/>
            <a:r>
              <a:rPr lang="en-US" dirty="0"/>
              <a:t>Response to Petition must be filed </a:t>
            </a:r>
            <a:r>
              <a:rPr lang="en-US" b="1" u="sng" dirty="0"/>
              <a:t>seven (7) calendar days before</a:t>
            </a:r>
            <a:r>
              <a:rPr lang="en-US" b="1" dirty="0"/>
              <a:t> </a:t>
            </a:r>
            <a:r>
              <a:rPr lang="en-US" dirty="0"/>
              <a:t>the hearing (changed from 3 business).</a:t>
            </a:r>
          </a:p>
          <a:p>
            <a:pPr marL="342900" indent="-571500"/>
            <a:r>
              <a:rPr lang="en-US" dirty="0"/>
              <a:t>Oral response (objection) at the hearing:  Automatic 14-day deadline, or as otherwise set by the Court.  </a:t>
            </a:r>
          </a:p>
          <a:p>
            <a:pPr marL="800100" lvl="1" indent="-571500"/>
            <a:r>
              <a:rPr lang="en-US" dirty="0"/>
              <a:t>No reply unless ordered by court. </a:t>
            </a:r>
          </a:p>
          <a:p>
            <a:pPr marL="342900" indent="-571500"/>
            <a:r>
              <a:rPr lang="en-US" dirty="0"/>
              <a:t>Joinders or “No Position” statements </a:t>
            </a:r>
            <a:r>
              <a:rPr lang="en-US" u="sng" dirty="0"/>
              <a:t>may</a:t>
            </a:r>
            <a:r>
              <a:rPr lang="en-US" dirty="0"/>
              <a:t> be filed within the same time frame as a response.  </a:t>
            </a:r>
          </a:p>
        </p:txBody>
      </p:sp>
      <p:sp>
        <p:nvSpPr>
          <p:cNvPr id="4" name="Slide Number Placeholder 3">
            <a:extLst>
              <a:ext uri="{FF2B5EF4-FFF2-40B4-BE49-F238E27FC236}">
                <a16:creationId xmlns:a16="http://schemas.microsoft.com/office/drawing/2014/main" id="{BAF158BE-FFF3-4F62-81A9-EBBC8C29B530}"/>
              </a:ext>
            </a:extLst>
          </p:cNvPr>
          <p:cNvSpPr>
            <a:spLocks noGrp="1"/>
          </p:cNvSpPr>
          <p:nvPr>
            <p:ph type="sldNum" sz="quarter" idx="12"/>
          </p:nvPr>
        </p:nvSpPr>
        <p:spPr/>
        <p:txBody>
          <a:bodyPr/>
          <a:lstStyle/>
          <a:p>
            <a:fld id="{8A7A6979-0714-4377-B894-6BE4C2D6E202}" type="slidenum">
              <a:rPr lang="en-US" smtClean="0"/>
              <a:pPr/>
              <a:t>17</a:t>
            </a:fld>
            <a:endParaRPr lang="en-US" dirty="0"/>
          </a:p>
        </p:txBody>
      </p:sp>
    </p:spTree>
    <p:extLst>
      <p:ext uri="{BB962C8B-B14F-4D97-AF65-F5344CB8AC3E}">
        <p14:creationId xmlns:p14="http://schemas.microsoft.com/office/powerpoint/2010/main" val="135765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15 &amp; 16 –</a:t>
            </a:r>
            <a:br>
              <a:rPr lang="en-US" dirty="0"/>
            </a:br>
            <a:r>
              <a:rPr lang="en-US" dirty="0"/>
              <a:t>Petitions &amp; Notice of Hearing</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a:bodyPr>
          <a:lstStyle/>
          <a:p>
            <a:pPr marL="342900" indent="-571500"/>
            <a:r>
              <a:rPr lang="en-US" u="sng" dirty="0"/>
              <a:t>Rule 15(i)</a:t>
            </a:r>
            <a:r>
              <a:rPr lang="en-US" dirty="0"/>
              <a:t> – Accelerated Hearings</a:t>
            </a:r>
          </a:p>
          <a:p>
            <a:pPr marL="342900" indent="-571500"/>
            <a:r>
              <a:rPr lang="en-US" dirty="0"/>
              <a:t>Along with the Petition, Party must file a </a:t>
            </a:r>
            <a:r>
              <a:rPr lang="en-US" b="1" u="sng" dirty="0"/>
              <a:t>separate</a:t>
            </a:r>
            <a:r>
              <a:rPr lang="en-US" dirty="0"/>
              <a:t> Motion, </a:t>
            </a:r>
          </a:p>
          <a:p>
            <a:pPr marL="800100" lvl="1" indent="-571500"/>
            <a:r>
              <a:rPr lang="en-US" dirty="0"/>
              <a:t>“that states the legal authority and factual circumstances supporting the request” for an accelerated hearing.”</a:t>
            </a:r>
          </a:p>
          <a:p>
            <a:pPr marL="342900" indent="-571500" algn="just"/>
            <a:r>
              <a:rPr lang="en-US" u="sng" dirty="0"/>
              <a:t>Rule 16</a:t>
            </a:r>
            <a:r>
              <a:rPr lang="en-US" dirty="0"/>
              <a:t>: </a:t>
            </a:r>
            <a:r>
              <a:rPr lang="en-US" b="1" dirty="0"/>
              <a:t>REVISE YOUR FORMS</a:t>
            </a:r>
            <a:r>
              <a:rPr lang="en-US" dirty="0"/>
              <a:t> - Content of the required notice has been revised, clarifying who must attend the hearing, when a response is due, and that the failure to timely appear or file may result in court action. </a:t>
            </a:r>
          </a:p>
          <a:p>
            <a:pPr marL="800100" lvl="1" indent="-571500"/>
            <a:endParaRPr lang="en-US" dirty="0"/>
          </a:p>
        </p:txBody>
      </p:sp>
      <p:sp>
        <p:nvSpPr>
          <p:cNvPr id="4" name="Slide Number Placeholder 3">
            <a:extLst>
              <a:ext uri="{FF2B5EF4-FFF2-40B4-BE49-F238E27FC236}">
                <a16:creationId xmlns:a16="http://schemas.microsoft.com/office/drawing/2014/main" id="{29C9C113-A102-4AB6-AFE3-221F8FF53DCF}"/>
              </a:ext>
            </a:extLst>
          </p:cNvPr>
          <p:cNvSpPr>
            <a:spLocks noGrp="1"/>
          </p:cNvSpPr>
          <p:nvPr>
            <p:ph type="sldNum" sz="quarter" idx="12"/>
          </p:nvPr>
        </p:nvSpPr>
        <p:spPr/>
        <p:txBody>
          <a:bodyPr/>
          <a:lstStyle/>
          <a:p>
            <a:fld id="{8A7A6979-0714-4377-B894-6BE4C2D6E202}" type="slidenum">
              <a:rPr lang="en-US" smtClean="0"/>
              <a:pPr/>
              <a:t>18</a:t>
            </a:fld>
            <a:endParaRPr lang="en-US" dirty="0"/>
          </a:p>
        </p:txBody>
      </p:sp>
    </p:spTree>
    <p:extLst>
      <p:ext uri="{BB962C8B-B14F-4D97-AF65-F5344CB8AC3E}">
        <p14:creationId xmlns:p14="http://schemas.microsoft.com/office/powerpoint/2010/main" val="8279109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17 &amp; 18 – Hearings</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a:bodyPr>
          <a:lstStyle/>
          <a:p>
            <a:pPr marL="342900" indent="-571500"/>
            <a:r>
              <a:rPr lang="en-US" dirty="0"/>
              <a:t>Rule 17 - The express concept of a “non-appearance” hearing has been eliminated, due to confusion.  </a:t>
            </a:r>
          </a:p>
          <a:p>
            <a:pPr marL="800100" lvl="1" indent="-571500"/>
            <a:r>
              <a:rPr lang="en-US" dirty="0"/>
              <a:t>All hearings are appearance hearings, unless specified otherwise.</a:t>
            </a:r>
          </a:p>
          <a:p>
            <a:pPr marL="800100" lvl="1" indent="-571500"/>
            <a:r>
              <a:rPr lang="en-US" i="1" dirty="0"/>
              <a:t>Court may “specify otherwise” whether the Petitioner must appear or not.  </a:t>
            </a:r>
          </a:p>
          <a:p>
            <a:pPr marL="342900" indent="-571500"/>
            <a:r>
              <a:rPr lang="en-US" dirty="0"/>
              <a:t>Rule 18 – Dismissal for failure to obtain a hearing date.</a:t>
            </a:r>
          </a:p>
          <a:p>
            <a:pPr marL="800100" lvl="1" indent="-571500"/>
            <a:r>
              <a:rPr lang="en-US" dirty="0"/>
              <a:t>Previously, 120 days; Now, after 60 days, a 30-day notice issues for administrative dismissal.</a:t>
            </a:r>
          </a:p>
          <a:p>
            <a:pPr marL="800100" lvl="1" indent="-571500"/>
            <a:r>
              <a:rPr lang="en-US" dirty="0"/>
              <a:t>Does not apply to Petitions subject to accountant review. </a:t>
            </a:r>
          </a:p>
          <a:p>
            <a:pPr marL="800100" lvl="1" indent="-571500"/>
            <a:endParaRPr lang="en-US" dirty="0"/>
          </a:p>
        </p:txBody>
      </p:sp>
      <p:sp>
        <p:nvSpPr>
          <p:cNvPr id="4" name="Slide Number Placeholder 3">
            <a:extLst>
              <a:ext uri="{FF2B5EF4-FFF2-40B4-BE49-F238E27FC236}">
                <a16:creationId xmlns:a16="http://schemas.microsoft.com/office/drawing/2014/main" id="{3EEDB5DF-D830-488F-A525-D33F48BC1669}"/>
              </a:ext>
            </a:extLst>
          </p:cNvPr>
          <p:cNvSpPr>
            <a:spLocks noGrp="1"/>
          </p:cNvSpPr>
          <p:nvPr>
            <p:ph type="sldNum" sz="quarter" idx="12"/>
          </p:nvPr>
        </p:nvSpPr>
        <p:spPr/>
        <p:txBody>
          <a:bodyPr/>
          <a:lstStyle/>
          <a:p>
            <a:fld id="{8A7A6979-0714-4377-B894-6BE4C2D6E202}" type="slidenum">
              <a:rPr lang="en-US" smtClean="0"/>
              <a:pPr/>
              <a:t>19</a:t>
            </a:fld>
            <a:endParaRPr lang="en-US" dirty="0"/>
          </a:p>
        </p:txBody>
      </p:sp>
    </p:spTree>
    <p:extLst>
      <p:ext uri="{BB962C8B-B14F-4D97-AF65-F5344CB8AC3E}">
        <p14:creationId xmlns:p14="http://schemas.microsoft.com/office/powerpoint/2010/main" val="579032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a:xfrm>
            <a:off x="1130270" y="1015954"/>
            <a:ext cx="9603275" cy="1049235"/>
          </a:xfrm>
        </p:spPr>
        <p:txBody>
          <a:bodyPr/>
          <a:lstStyle/>
          <a:p>
            <a:r>
              <a:rPr lang="en-US" dirty="0"/>
              <a:t>Probate Rules Changes -  History &amp; Background</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a:xfrm>
            <a:off x="1130270" y="1916482"/>
            <a:ext cx="9603275" cy="3925564"/>
          </a:xfrm>
        </p:spPr>
        <p:txBody>
          <a:bodyPr>
            <a:normAutofit lnSpcReduction="10000"/>
          </a:bodyPr>
          <a:lstStyle/>
          <a:p>
            <a:pPr marL="114300" indent="-342900"/>
            <a:r>
              <a:rPr lang="en-US" dirty="0"/>
              <a:t>The Probate Rules Committee created in 2006 and proposed a full set of newly minted “probate rules” which became effective January 1, 2009.  </a:t>
            </a:r>
          </a:p>
          <a:p>
            <a:pPr marL="114300" indent="-342900"/>
            <a:r>
              <a:rPr lang="en-US" dirty="0"/>
              <a:t>2014 - Supreme Court Strategic Agenda “Advancing Justice Together: Courts and Communities”</a:t>
            </a:r>
          </a:p>
          <a:p>
            <a:pPr marL="514350" lvl="1" indent="-285750"/>
            <a:r>
              <a:rPr lang="en-US" dirty="0"/>
              <a:t>Effort to make the rules “more comprehensible and user-friendly” with “consistent formatting and nomenclature.”  Part of an overall “restyling” of several of the rule sets applicable in Arizona: Evidence, Family, Civil, etc. </a:t>
            </a:r>
          </a:p>
          <a:p>
            <a:r>
              <a:rPr lang="en-US" dirty="0"/>
              <a:t>Admin Order 2017-133 created a committee of Judges, Commissioners, Attorneys, Clerk’s Office, Pub Fid, Fiduciaries - “Task Force on the Arizona Rules of Probate Procedure”</a:t>
            </a:r>
          </a:p>
          <a:p>
            <a:pPr marL="514350" lvl="1" indent="-285750">
              <a:buFont typeface="Courier New" panose="02070309020205020404" pitchFamily="49" charset="0"/>
              <a:buChar char="o"/>
            </a:pPr>
            <a:endParaRPr lang="en-US" dirty="0"/>
          </a:p>
        </p:txBody>
      </p:sp>
      <p:sp>
        <p:nvSpPr>
          <p:cNvPr id="4" name="Slide Number Placeholder 3">
            <a:extLst>
              <a:ext uri="{FF2B5EF4-FFF2-40B4-BE49-F238E27FC236}">
                <a16:creationId xmlns:a16="http://schemas.microsoft.com/office/drawing/2014/main" id="{F877F38A-1D5A-4942-A393-F91801D5A2BB}"/>
              </a:ext>
            </a:extLst>
          </p:cNvPr>
          <p:cNvSpPr>
            <a:spLocks noGrp="1"/>
          </p:cNvSpPr>
          <p:nvPr>
            <p:ph type="sldNum" sz="quarter" idx="12"/>
          </p:nvPr>
        </p:nvSpPr>
        <p:spPr/>
        <p:txBody>
          <a:bodyPr/>
          <a:lstStyle/>
          <a:p>
            <a:fld id="{8A7A6979-0714-4377-B894-6BE4C2D6E202}" type="slidenum">
              <a:rPr lang="en-US" smtClean="0"/>
              <a:pPr/>
              <a:t>2</a:t>
            </a:fld>
            <a:endParaRPr lang="en-US" dirty="0"/>
          </a:p>
        </p:txBody>
      </p:sp>
    </p:spTree>
    <p:extLst>
      <p:ext uri="{BB962C8B-B14F-4D97-AF65-F5344CB8AC3E}">
        <p14:creationId xmlns:p14="http://schemas.microsoft.com/office/powerpoint/2010/main" val="2212179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Rules 20, 22, and 23 </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a:bodyPr>
          <a:lstStyle/>
          <a:p>
            <a:pPr marL="342900" indent="-571500"/>
            <a:r>
              <a:rPr lang="en-US" dirty="0"/>
              <a:t>Distinguishing between various types of court events: </a:t>
            </a:r>
          </a:p>
          <a:p>
            <a:pPr marL="342900" indent="-571500"/>
            <a:r>
              <a:rPr lang="en-US" u="sng" dirty="0"/>
              <a:t>Conference</a:t>
            </a:r>
            <a:r>
              <a:rPr lang="en-US" dirty="0"/>
              <a:t> (R 20): An event in which the parties discuss status and scheduling of the court proceedings or “any other matter” as determined by the court and parties. </a:t>
            </a:r>
          </a:p>
          <a:p>
            <a:pPr marL="800100" lvl="1" indent="-571500"/>
            <a:r>
              <a:rPr lang="en-US" dirty="0"/>
              <a:t>May be requested by a party or on court’s own motion. </a:t>
            </a:r>
          </a:p>
          <a:p>
            <a:pPr marL="800100" lvl="1" indent="-571500"/>
            <a:r>
              <a:rPr lang="en-US" dirty="0"/>
              <a:t>Notices to all parties, but not “interested parties” absent demand for notice. </a:t>
            </a:r>
          </a:p>
          <a:p>
            <a:pPr marL="800100" lvl="1" indent="-571500"/>
            <a:r>
              <a:rPr lang="en-US" dirty="0"/>
              <a:t>No evidence presented. </a:t>
            </a:r>
          </a:p>
        </p:txBody>
      </p:sp>
      <p:sp>
        <p:nvSpPr>
          <p:cNvPr id="4" name="Slide Number Placeholder 3">
            <a:extLst>
              <a:ext uri="{FF2B5EF4-FFF2-40B4-BE49-F238E27FC236}">
                <a16:creationId xmlns:a16="http://schemas.microsoft.com/office/drawing/2014/main" id="{F51872EF-16C0-48D2-BFFC-15835918AF9C}"/>
              </a:ext>
            </a:extLst>
          </p:cNvPr>
          <p:cNvSpPr>
            <a:spLocks noGrp="1"/>
          </p:cNvSpPr>
          <p:nvPr>
            <p:ph type="sldNum" sz="quarter" idx="12"/>
          </p:nvPr>
        </p:nvSpPr>
        <p:spPr/>
        <p:txBody>
          <a:bodyPr/>
          <a:lstStyle/>
          <a:p>
            <a:fld id="{8A7A6979-0714-4377-B894-6BE4C2D6E202}" type="slidenum">
              <a:rPr lang="en-US" smtClean="0"/>
              <a:pPr/>
              <a:t>20</a:t>
            </a:fld>
            <a:endParaRPr lang="en-US" dirty="0"/>
          </a:p>
        </p:txBody>
      </p:sp>
    </p:spTree>
    <p:extLst>
      <p:ext uri="{BB962C8B-B14F-4D97-AF65-F5344CB8AC3E}">
        <p14:creationId xmlns:p14="http://schemas.microsoft.com/office/powerpoint/2010/main" val="2241592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Rules 20, 22, and 23 </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lnSpcReduction="10000"/>
          </a:bodyPr>
          <a:lstStyle/>
          <a:p>
            <a:pPr marL="342900" indent="-571500"/>
            <a:r>
              <a:rPr lang="en-US" u="sng" dirty="0"/>
              <a:t>Settlement Conference </a:t>
            </a:r>
            <a:r>
              <a:rPr lang="en-US" dirty="0"/>
              <a:t>(R 22):  Differentiated from ADR (R 21).  A court event where a judicial officer attempts to facilitate a voluntary settlement between the parties. </a:t>
            </a:r>
          </a:p>
          <a:p>
            <a:pPr marL="800100" lvl="1" indent="-571500"/>
            <a:r>
              <a:rPr lang="en-US" dirty="0"/>
              <a:t>Notice provided to all parties, </a:t>
            </a:r>
            <a:r>
              <a:rPr lang="en-US" u="sng" dirty="0"/>
              <a:t>but NOT interested parties</a:t>
            </a:r>
            <a:r>
              <a:rPr lang="en-US" dirty="0"/>
              <a:t>, even if a demand for notice was filed. (I.e. they must have appeared). </a:t>
            </a:r>
          </a:p>
          <a:p>
            <a:pPr marL="342900" indent="-571500"/>
            <a:r>
              <a:rPr lang="en-US" u="sng" dirty="0"/>
              <a:t>Evidentiary Hearing </a:t>
            </a:r>
            <a:r>
              <a:rPr lang="en-US" dirty="0"/>
              <a:t>(R 23):  Where the “parties present evidence for a determination of factual issues,” including a trial. </a:t>
            </a:r>
          </a:p>
          <a:p>
            <a:pPr marL="800100" lvl="1" indent="-571500"/>
            <a:r>
              <a:rPr lang="en-US" dirty="0"/>
              <a:t>Notice provided to all parties and interested parties who have filed a demand for notice.  </a:t>
            </a:r>
          </a:p>
        </p:txBody>
      </p:sp>
      <p:sp>
        <p:nvSpPr>
          <p:cNvPr id="4" name="Slide Number Placeholder 3">
            <a:extLst>
              <a:ext uri="{FF2B5EF4-FFF2-40B4-BE49-F238E27FC236}">
                <a16:creationId xmlns:a16="http://schemas.microsoft.com/office/drawing/2014/main" id="{486B9C08-691B-42DA-A575-ED5D7039057E}"/>
              </a:ext>
            </a:extLst>
          </p:cNvPr>
          <p:cNvSpPr>
            <a:spLocks noGrp="1"/>
          </p:cNvSpPr>
          <p:nvPr>
            <p:ph type="sldNum" sz="quarter" idx="12"/>
          </p:nvPr>
        </p:nvSpPr>
        <p:spPr/>
        <p:txBody>
          <a:bodyPr/>
          <a:lstStyle/>
          <a:p>
            <a:fld id="{8A7A6979-0714-4377-B894-6BE4C2D6E202}" type="slidenum">
              <a:rPr lang="en-US" smtClean="0"/>
              <a:pPr/>
              <a:t>21</a:t>
            </a:fld>
            <a:endParaRPr lang="en-US" dirty="0"/>
          </a:p>
        </p:txBody>
      </p:sp>
    </p:spTree>
    <p:extLst>
      <p:ext uri="{BB962C8B-B14F-4D97-AF65-F5344CB8AC3E}">
        <p14:creationId xmlns:p14="http://schemas.microsoft.com/office/powerpoint/2010/main" val="42556559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26 –</a:t>
            </a:r>
            <a:br>
              <a:rPr lang="en-US" dirty="0"/>
            </a:br>
            <a:r>
              <a:rPr lang="en-US" dirty="0"/>
              <a:t>Proposed Orders, Decrees, and Judgments</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fontScale="92500" lnSpcReduction="20000"/>
          </a:bodyPr>
          <a:lstStyle/>
          <a:p>
            <a:pPr marL="342900" indent="-571500"/>
            <a:r>
              <a:rPr lang="en-US" dirty="0"/>
              <a:t>Existing Probate Rule 15 incorporates Civil Rule 5.1.  </a:t>
            </a:r>
          </a:p>
          <a:p>
            <a:pPr marL="342900" indent="-571500"/>
            <a:r>
              <a:rPr lang="en-US" dirty="0"/>
              <a:t>Civ Rule 5.1 amended effective 1/1/18 to effectuate electronic delivery of forms of orders, both incoming to court and outgoing.  Probate Rule 26 returns to “status quo ante.”  </a:t>
            </a:r>
          </a:p>
          <a:p>
            <a:pPr marL="800100" lvl="1" indent="-571500"/>
            <a:r>
              <a:rPr lang="en-US" dirty="0"/>
              <a:t>A proposed order must be delivered at least 5 days prior to hearing.</a:t>
            </a:r>
          </a:p>
          <a:p>
            <a:pPr marL="800100" lvl="1" indent="-571500"/>
            <a:r>
              <a:rPr lang="en-US" dirty="0"/>
              <a:t>Proposed order must be served on all parties. </a:t>
            </a:r>
          </a:p>
          <a:p>
            <a:pPr marL="800100" lvl="1" indent="-571500"/>
            <a:r>
              <a:rPr lang="en-US" dirty="0"/>
              <a:t>Proposed order MUST BE an attachment or exhibit to a filing.  (Clerk cannot accept stand alone orders, filed alone.)  </a:t>
            </a:r>
          </a:p>
          <a:p>
            <a:pPr marL="800100" lvl="1" indent="-571500"/>
            <a:r>
              <a:rPr lang="en-US" dirty="0"/>
              <a:t>Copies and postage-paid envelopes addressed to each party who has appeared must be delivered to the Court.  </a:t>
            </a:r>
          </a:p>
        </p:txBody>
      </p:sp>
      <p:sp>
        <p:nvSpPr>
          <p:cNvPr id="4" name="Slide Number Placeholder 3">
            <a:extLst>
              <a:ext uri="{FF2B5EF4-FFF2-40B4-BE49-F238E27FC236}">
                <a16:creationId xmlns:a16="http://schemas.microsoft.com/office/drawing/2014/main" id="{22AE61E9-8652-493C-B6E2-D8D0170F7968}"/>
              </a:ext>
            </a:extLst>
          </p:cNvPr>
          <p:cNvSpPr>
            <a:spLocks noGrp="1"/>
          </p:cNvSpPr>
          <p:nvPr>
            <p:ph type="sldNum" sz="quarter" idx="12"/>
          </p:nvPr>
        </p:nvSpPr>
        <p:spPr/>
        <p:txBody>
          <a:bodyPr/>
          <a:lstStyle/>
          <a:p>
            <a:fld id="{8A7A6979-0714-4377-B894-6BE4C2D6E202}" type="slidenum">
              <a:rPr lang="en-US" smtClean="0"/>
              <a:pPr/>
              <a:t>22</a:t>
            </a:fld>
            <a:endParaRPr lang="en-US" dirty="0"/>
          </a:p>
        </p:txBody>
      </p:sp>
    </p:spTree>
    <p:extLst>
      <p:ext uri="{BB962C8B-B14F-4D97-AF65-F5344CB8AC3E}">
        <p14:creationId xmlns:p14="http://schemas.microsoft.com/office/powerpoint/2010/main" val="29092306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27 &amp; 28 – </a:t>
            </a:r>
            <a:br>
              <a:rPr lang="en-US" dirty="0"/>
            </a:br>
            <a:r>
              <a:rPr lang="en-US" dirty="0"/>
              <a:t>Contested Proceedings</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a:bodyPr>
          <a:lstStyle/>
          <a:p>
            <a:pPr marL="342900" indent="-571500"/>
            <a:r>
              <a:rPr lang="en-US" dirty="0"/>
              <a:t>Management of Contested Proceedings (R 27):  </a:t>
            </a:r>
            <a:r>
              <a:rPr lang="en-US" b="1" i="1" dirty="0"/>
              <a:t>Supersedes civil rule 16(b) and (c) pretrial procedures </a:t>
            </a:r>
            <a:r>
              <a:rPr lang="en-US" dirty="0"/>
              <a:t>and the filing of the joint report and scheduling order.  </a:t>
            </a:r>
          </a:p>
          <a:p>
            <a:pPr marL="800100" lvl="1" indent="-571500"/>
            <a:r>
              <a:rPr lang="en-US" dirty="0"/>
              <a:t>R 27(a) – Court may set litigation deadlines or require a joint report and scheduling order. </a:t>
            </a:r>
          </a:p>
          <a:p>
            <a:pPr marL="800100" lvl="1" indent="-571500"/>
            <a:r>
              <a:rPr lang="en-US" dirty="0"/>
              <a:t>R 27(b) – Duty to confer regarding agreements to expedite and make the case more efficient (including non-litigation routes); disclosures, witnesses and depositions; documents and electronically stored info; and, motion practice (and how to avoid it by stipulation).  </a:t>
            </a:r>
          </a:p>
        </p:txBody>
      </p:sp>
      <p:sp>
        <p:nvSpPr>
          <p:cNvPr id="4" name="Slide Number Placeholder 3">
            <a:extLst>
              <a:ext uri="{FF2B5EF4-FFF2-40B4-BE49-F238E27FC236}">
                <a16:creationId xmlns:a16="http://schemas.microsoft.com/office/drawing/2014/main" id="{C9E98CDD-1275-45A7-8C58-DEA701136206}"/>
              </a:ext>
            </a:extLst>
          </p:cNvPr>
          <p:cNvSpPr>
            <a:spLocks noGrp="1"/>
          </p:cNvSpPr>
          <p:nvPr>
            <p:ph type="sldNum" sz="quarter" idx="12"/>
          </p:nvPr>
        </p:nvSpPr>
        <p:spPr/>
        <p:txBody>
          <a:bodyPr/>
          <a:lstStyle/>
          <a:p>
            <a:fld id="{8A7A6979-0714-4377-B894-6BE4C2D6E202}" type="slidenum">
              <a:rPr lang="en-US" smtClean="0"/>
              <a:pPr/>
              <a:t>23</a:t>
            </a:fld>
            <a:endParaRPr lang="en-US" dirty="0"/>
          </a:p>
        </p:txBody>
      </p:sp>
    </p:spTree>
    <p:extLst>
      <p:ext uri="{BB962C8B-B14F-4D97-AF65-F5344CB8AC3E}">
        <p14:creationId xmlns:p14="http://schemas.microsoft.com/office/powerpoint/2010/main" val="2783141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27 &amp; 28 – </a:t>
            </a:r>
            <a:br>
              <a:rPr lang="en-US" dirty="0"/>
            </a:br>
            <a:r>
              <a:rPr lang="en-US" dirty="0"/>
              <a:t>Contested Proceedings</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lnSpcReduction="10000"/>
          </a:bodyPr>
          <a:lstStyle/>
          <a:p>
            <a:pPr marL="342900" indent="-571500"/>
            <a:r>
              <a:rPr lang="en-US" dirty="0"/>
              <a:t>R 27(c) – Contents of Joint Report:  Must state the parties’ positions on the various discussion points in R 27(b) and the subject matter of the proposed scheduling order (R 27(d)).  </a:t>
            </a:r>
          </a:p>
          <a:p>
            <a:pPr marL="800100" lvl="1" indent="-571500"/>
            <a:r>
              <a:rPr lang="en-US" dirty="0"/>
              <a:t>Report must state whether a jury demand has been made and whether the right to jury is disputed.  </a:t>
            </a:r>
          </a:p>
          <a:p>
            <a:pPr marL="800100" lvl="1" indent="-571500"/>
            <a:r>
              <a:rPr lang="en-US" dirty="0"/>
              <a:t>R 27(d) – Contents of the Scheduling Order:  Similar to civil rule 16(c)(3), outline of disclosure and discovery mile markers.</a:t>
            </a:r>
          </a:p>
          <a:p>
            <a:pPr marL="800100" lvl="1" indent="-571500"/>
            <a:r>
              <a:rPr lang="en-US" dirty="0"/>
              <a:t>R 27(e) – Scheduling order “must include either a trial date or a date for a trial setting conference under civil rule 16(e).  </a:t>
            </a:r>
          </a:p>
        </p:txBody>
      </p:sp>
      <p:sp>
        <p:nvSpPr>
          <p:cNvPr id="4" name="Slide Number Placeholder 3">
            <a:extLst>
              <a:ext uri="{FF2B5EF4-FFF2-40B4-BE49-F238E27FC236}">
                <a16:creationId xmlns:a16="http://schemas.microsoft.com/office/drawing/2014/main" id="{F538ADFD-474A-495D-A28C-C76D6FA14AEC}"/>
              </a:ext>
            </a:extLst>
          </p:cNvPr>
          <p:cNvSpPr>
            <a:spLocks noGrp="1"/>
          </p:cNvSpPr>
          <p:nvPr>
            <p:ph type="sldNum" sz="quarter" idx="12"/>
          </p:nvPr>
        </p:nvSpPr>
        <p:spPr/>
        <p:txBody>
          <a:bodyPr/>
          <a:lstStyle/>
          <a:p>
            <a:fld id="{8A7A6979-0714-4377-B894-6BE4C2D6E202}" type="slidenum">
              <a:rPr lang="en-US" smtClean="0"/>
              <a:pPr/>
              <a:t>24</a:t>
            </a:fld>
            <a:endParaRPr lang="en-US" dirty="0"/>
          </a:p>
        </p:txBody>
      </p:sp>
    </p:spTree>
    <p:extLst>
      <p:ext uri="{BB962C8B-B14F-4D97-AF65-F5344CB8AC3E}">
        <p14:creationId xmlns:p14="http://schemas.microsoft.com/office/powerpoint/2010/main" val="13845829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27 &amp; 28 – </a:t>
            </a:r>
            <a:br>
              <a:rPr lang="en-US" dirty="0"/>
            </a:br>
            <a:r>
              <a:rPr lang="en-US" dirty="0"/>
              <a:t>Contested Proceedings</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a:bodyPr>
          <a:lstStyle/>
          <a:p>
            <a:pPr marL="342900" indent="-571500"/>
            <a:r>
              <a:rPr lang="en-US" dirty="0"/>
              <a:t>R 28 – Disclosure and Discovery. </a:t>
            </a:r>
          </a:p>
          <a:p>
            <a:pPr marL="800100" lvl="1" indent="-571500"/>
            <a:r>
              <a:rPr lang="en-US" dirty="0"/>
              <a:t>Civil rules amended to provided “tiered” discovery and put constraints on discovery occurring early in litigation (civil rule 26(f)(1)).  </a:t>
            </a:r>
          </a:p>
          <a:p>
            <a:pPr marL="800100" lvl="1" indent="-571500"/>
            <a:r>
              <a:rPr lang="en-US" dirty="0"/>
              <a:t>R 28(a)(2) allows discovery so long as a petition is pending, it’s authorized by R 28(e), authorized by statute, or ordered by the Court.  </a:t>
            </a:r>
          </a:p>
          <a:p>
            <a:pPr marL="800100" lvl="1" indent="-571500"/>
            <a:r>
              <a:rPr lang="en-US" dirty="0"/>
              <a:t>R 28(e) authorizes “</a:t>
            </a:r>
            <a:r>
              <a:rPr lang="en-US" u="sng" dirty="0"/>
              <a:t>Fiduciary Subpoena Authority</a:t>
            </a:r>
            <a:r>
              <a:rPr lang="en-US" dirty="0"/>
              <a:t>” for identified fiduciaries and their attorneys in the furtherance of their fiduciary responsibilities. </a:t>
            </a:r>
          </a:p>
        </p:txBody>
      </p:sp>
      <p:sp>
        <p:nvSpPr>
          <p:cNvPr id="4" name="Slide Number Placeholder 3">
            <a:extLst>
              <a:ext uri="{FF2B5EF4-FFF2-40B4-BE49-F238E27FC236}">
                <a16:creationId xmlns:a16="http://schemas.microsoft.com/office/drawing/2014/main" id="{7FC66077-4111-49A5-BCE4-557E2AB2D872}"/>
              </a:ext>
            </a:extLst>
          </p:cNvPr>
          <p:cNvSpPr>
            <a:spLocks noGrp="1"/>
          </p:cNvSpPr>
          <p:nvPr>
            <p:ph type="sldNum" sz="quarter" idx="12"/>
          </p:nvPr>
        </p:nvSpPr>
        <p:spPr/>
        <p:txBody>
          <a:bodyPr/>
          <a:lstStyle/>
          <a:p>
            <a:fld id="{8A7A6979-0714-4377-B894-6BE4C2D6E202}" type="slidenum">
              <a:rPr lang="en-US" smtClean="0"/>
              <a:pPr/>
              <a:t>25</a:t>
            </a:fld>
            <a:endParaRPr lang="en-US" dirty="0"/>
          </a:p>
        </p:txBody>
      </p:sp>
    </p:spTree>
    <p:extLst>
      <p:ext uri="{BB962C8B-B14F-4D97-AF65-F5344CB8AC3E}">
        <p14:creationId xmlns:p14="http://schemas.microsoft.com/office/powerpoint/2010/main" val="14871188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27 &amp; 28 – </a:t>
            </a:r>
            <a:br>
              <a:rPr lang="en-US" dirty="0"/>
            </a:br>
            <a:r>
              <a:rPr lang="en-US" dirty="0"/>
              <a:t>Contested Proceedings</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fontScale="92500"/>
          </a:bodyPr>
          <a:lstStyle/>
          <a:p>
            <a:pPr marL="342900" indent="-571500"/>
            <a:r>
              <a:rPr lang="en-US" dirty="0"/>
              <a:t>R 28(b) – Presumptive discovery limits (</a:t>
            </a:r>
            <a:r>
              <a:rPr lang="en-US" b="1" dirty="0"/>
              <a:t>PER SIDE</a:t>
            </a:r>
            <a:r>
              <a:rPr lang="en-US" dirty="0"/>
              <a:t>) unless otherwise ordered:</a:t>
            </a:r>
          </a:p>
          <a:p>
            <a:pPr marL="800100" lvl="1" indent="-571500"/>
            <a:r>
              <a:rPr lang="en-US" dirty="0"/>
              <a:t>20 Interrogatories, with each subpart of a nonuniform interrogatory counted as a separate interrogatory;</a:t>
            </a:r>
          </a:p>
          <a:p>
            <a:pPr marL="800100" lvl="1" indent="-571500"/>
            <a:r>
              <a:rPr lang="en-US" dirty="0"/>
              <a:t>10 Requests for Admission;</a:t>
            </a:r>
          </a:p>
          <a:p>
            <a:pPr marL="800100" lvl="1" indent="-571500"/>
            <a:r>
              <a:rPr lang="en-US" dirty="0"/>
              <a:t>10 Requests for Production;</a:t>
            </a:r>
          </a:p>
          <a:p>
            <a:pPr marL="800100" lvl="1" indent="-571500"/>
            <a:r>
              <a:rPr lang="en-US" dirty="0"/>
              <a:t>10 Hours of fact witness depositions;</a:t>
            </a:r>
          </a:p>
          <a:p>
            <a:pPr marL="800100" lvl="1" indent="-571500"/>
            <a:r>
              <a:rPr lang="en-US" dirty="0"/>
              <a:t>4 Hours for each expert witness, including treating physicians.</a:t>
            </a:r>
          </a:p>
          <a:p>
            <a:pPr marL="342900" indent="-571500"/>
            <a:r>
              <a:rPr lang="en-US" dirty="0"/>
              <a:t>Determine “sides” early.</a:t>
            </a:r>
          </a:p>
        </p:txBody>
      </p:sp>
      <p:sp>
        <p:nvSpPr>
          <p:cNvPr id="4" name="Slide Number Placeholder 3">
            <a:extLst>
              <a:ext uri="{FF2B5EF4-FFF2-40B4-BE49-F238E27FC236}">
                <a16:creationId xmlns:a16="http://schemas.microsoft.com/office/drawing/2014/main" id="{12B34D31-3F52-4682-B97E-48DFED25F658}"/>
              </a:ext>
            </a:extLst>
          </p:cNvPr>
          <p:cNvSpPr>
            <a:spLocks noGrp="1"/>
          </p:cNvSpPr>
          <p:nvPr>
            <p:ph type="sldNum" sz="quarter" idx="12"/>
          </p:nvPr>
        </p:nvSpPr>
        <p:spPr/>
        <p:txBody>
          <a:bodyPr/>
          <a:lstStyle/>
          <a:p>
            <a:fld id="{8A7A6979-0714-4377-B894-6BE4C2D6E202}" type="slidenum">
              <a:rPr lang="en-US" smtClean="0"/>
              <a:pPr/>
              <a:t>26</a:t>
            </a:fld>
            <a:endParaRPr lang="en-US" dirty="0"/>
          </a:p>
        </p:txBody>
      </p:sp>
    </p:spTree>
    <p:extLst>
      <p:ext uri="{BB962C8B-B14F-4D97-AF65-F5344CB8AC3E}">
        <p14:creationId xmlns:p14="http://schemas.microsoft.com/office/powerpoint/2010/main" val="20580386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29</a:t>
            </a:r>
            <a:br>
              <a:rPr lang="en-US" dirty="0"/>
            </a:br>
            <a:r>
              <a:rPr lang="en-US" dirty="0"/>
              <a:t>Jury Trials</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fontScale="62500" lnSpcReduction="20000"/>
          </a:bodyPr>
          <a:lstStyle/>
          <a:p>
            <a:pPr marL="342900" indent="-571500"/>
            <a:r>
              <a:rPr lang="en-US" sz="2700" dirty="0"/>
              <a:t>Current (emergency) probate rule 28.1 is replaced with R 29 which is substantively identical to the emergency replacement. </a:t>
            </a:r>
          </a:p>
          <a:p>
            <a:pPr marL="342900" indent="-571500"/>
            <a:r>
              <a:rPr lang="en-US" sz="2700" dirty="0"/>
              <a:t>Demand must be made no later than 30 days after the initial hearing on the petition.</a:t>
            </a:r>
          </a:p>
          <a:p>
            <a:pPr marL="800100" lvl="1" indent="-571500"/>
            <a:r>
              <a:rPr lang="en-US" sz="2500" dirty="0"/>
              <a:t>Must include all issues for which a jury is requested, otherwise waived. </a:t>
            </a:r>
          </a:p>
          <a:p>
            <a:pPr marL="342900" indent="-571500"/>
            <a:r>
              <a:rPr lang="en-US" sz="2700" dirty="0"/>
              <a:t>If not demanded on all issues, other parties may demand additional issues within 10 days. </a:t>
            </a:r>
          </a:p>
          <a:p>
            <a:pPr marL="342900" indent="-571500"/>
            <a:r>
              <a:rPr lang="en-US" sz="2700" dirty="0"/>
              <a:t>Recall:  R 27(c) requires that the jury demand “must” appear in the joint report, as well.  Question as to which deadline will govern if the joint report is filed before the 30 day period of R 29.</a:t>
            </a:r>
          </a:p>
        </p:txBody>
      </p:sp>
      <p:sp>
        <p:nvSpPr>
          <p:cNvPr id="4" name="Slide Number Placeholder 3">
            <a:extLst>
              <a:ext uri="{FF2B5EF4-FFF2-40B4-BE49-F238E27FC236}">
                <a16:creationId xmlns:a16="http://schemas.microsoft.com/office/drawing/2014/main" id="{62B43AFE-89F7-4003-85C6-AC28848BD9E9}"/>
              </a:ext>
            </a:extLst>
          </p:cNvPr>
          <p:cNvSpPr>
            <a:spLocks noGrp="1"/>
          </p:cNvSpPr>
          <p:nvPr>
            <p:ph type="sldNum" sz="quarter" idx="12"/>
          </p:nvPr>
        </p:nvSpPr>
        <p:spPr/>
        <p:txBody>
          <a:bodyPr/>
          <a:lstStyle/>
          <a:p>
            <a:fld id="{8A7A6979-0714-4377-B894-6BE4C2D6E202}" type="slidenum">
              <a:rPr lang="en-US" smtClean="0"/>
              <a:pPr/>
              <a:t>27</a:t>
            </a:fld>
            <a:endParaRPr lang="en-US" dirty="0"/>
          </a:p>
        </p:txBody>
      </p:sp>
    </p:spTree>
    <p:extLst>
      <p:ext uri="{BB962C8B-B14F-4D97-AF65-F5344CB8AC3E}">
        <p14:creationId xmlns:p14="http://schemas.microsoft.com/office/powerpoint/2010/main" val="38455669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32 –</a:t>
            </a:r>
            <a:br>
              <a:rPr lang="en-US" dirty="0"/>
            </a:br>
            <a:r>
              <a:rPr lang="en-US" dirty="0"/>
              <a:t>Statutory Representatives</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a:bodyPr>
          <a:lstStyle/>
          <a:p>
            <a:pPr marL="342900" indent="-571500"/>
            <a:r>
              <a:rPr lang="en-US" dirty="0"/>
              <a:t>2009 amendments to probate code adopted Uniform Trust Code representation statutes, including the “statutory representative” A.R.S. § 14-1408, and the guardian </a:t>
            </a:r>
            <a:r>
              <a:rPr lang="en-US" i="1" dirty="0"/>
              <a:t>ad litem </a:t>
            </a:r>
            <a:r>
              <a:rPr lang="en-US" dirty="0"/>
              <a:t>statute was eliminated. </a:t>
            </a:r>
          </a:p>
          <a:p>
            <a:pPr marL="800100" lvl="1" indent="-571500"/>
            <a:r>
              <a:rPr lang="en-US" dirty="0"/>
              <a:t>Strong feelings among the task force that GALs were both a fundamental element of the probate process and the administration of justice, and, on the other hand, that they represented an infringement on individual liberties without proper due process protections.  </a:t>
            </a:r>
          </a:p>
          <a:p>
            <a:pPr marL="800100" lvl="1" indent="-571500"/>
            <a:r>
              <a:rPr lang="en-US" dirty="0"/>
              <a:t>Ultimately, the statutory elimination of the GAL statute weighed toward modification of the rules to reflect the statutory reality. </a:t>
            </a:r>
          </a:p>
        </p:txBody>
      </p:sp>
      <p:sp>
        <p:nvSpPr>
          <p:cNvPr id="4" name="Slide Number Placeholder 3">
            <a:extLst>
              <a:ext uri="{FF2B5EF4-FFF2-40B4-BE49-F238E27FC236}">
                <a16:creationId xmlns:a16="http://schemas.microsoft.com/office/drawing/2014/main" id="{D924A5A9-A74F-49C2-AF1B-955BB2004410}"/>
              </a:ext>
            </a:extLst>
          </p:cNvPr>
          <p:cNvSpPr>
            <a:spLocks noGrp="1"/>
          </p:cNvSpPr>
          <p:nvPr>
            <p:ph type="sldNum" sz="quarter" idx="12"/>
          </p:nvPr>
        </p:nvSpPr>
        <p:spPr/>
        <p:txBody>
          <a:bodyPr/>
          <a:lstStyle/>
          <a:p>
            <a:fld id="{8A7A6979-0714-4377-B894-6BE4C2D6E202}" type="slidenum">
              <a:rPr lang="en-US" smtClean="0"/>
              <a:pPr/>
              <a:t>28</a:t>
            </a:fld>
            <a:endParaRPr lang="en-US" dirty="0"/>
          </a:p>
        </p:txBody>
      </p:sp>
    </p:spTree>
    <p:extLst>
      <p:ext uri="{BB962C8B-B14F-4D97-AF65-F5344CB8AC3E}">
        <p14:creationId xmlns:p14="http://schemas.microsoft.com/office/powerpoint/2010/main" val="4583182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32 –</a:t>
            </a:r>
            <a:br>
              <a:rPr lang="en-US" dirty="0"/>
            </a:br>
            <a:r>
              <a:rPr lang="en-US" dirty="0"/>
              <a:t>Statutory Representatives</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a:xfrm>
            <a:off x="1130270" y="2171768"/>
            <a:ext cx="9603275" cy="3732907"/>
          </a:xfrm>
        </p:spPr>
        <p:txBody>
          <a:bodyPr>
            <a:normAutofit fontScale="92500" lnSpcReduction="20000"/>
          </a:bodyPr>
          <a:lstStyle/>
          <a:p>
            <a:pPr marL="342900" indent="-571500"/>
            <a:r>
              <a:rPr lang="en-US" dirty="0"/>
              <a:t>A.R.S. § 14-1408 does not include any procedure for appointment. </a:t>
            </a:r>
          </a:p>
          <a:p>
            <a:pPr marL="342900" indent="-571500"/>
            <a:r>
              <a:rPr lang="en-US" dirty="0"/>
              <a:t>R 32(c) requires a </a:t>
            </a:r>
            <a:r>
              <a:rPr lang="en-US" i="1" u="sng" dirty="0"/>
              <a:t>verified</a:t>
            </a:r>
            <a:r>
              <a:rPr lang="en-US" dirty="0"/>
              <a:t> petition outlining the need for appointment. </a:t>
            </a:r>
          </a:p>
          <a:p>
            <a:pPr marL="342900" indent="-571500"/>
            <a:r>
              <a:rPr lang="en-US" dirty="0"/>
              <a:t>R 32(d) outlines the required notices for minors, alleged incapacitated persons, and persons who location or identity is unknown.  </a:t>
            </a:r>
          </a:p>
          <a:p>
            <a:pPr marL="800100" lvl="1" indent="-571500"/>
            <a:r>
              <a:rPr lang="en-US" dirty="0"/>
              <a:t>In a guardianship or conservatorship proceeding for an adult, a finding of incapacity is required before a statutory representative may be appointed. R 32(e).</a:t>
            </a:r>
          </a:p>
          <a:p>
            <a:pPr marL="342900" indent="-571500"/>
            <a:r>
              <a:rPr lang="en-US" dirty="0"/>
              <a:t>The order appointing the statutory representative must include the basis for appointment, the appointment’s scope and duration, whether the appointee will represent </a:t>
            </a:r>
            <a:r>
              <a:rPr lang="en-US" i="1" dirty="0"/>
              <a:t>the person </a:t>
            </a:r>
            <a:r>
              <a:rPr lang="en-US" dirty="0"/>
              <a:t>or </a:t>
            </a:r>
            <a:r>
              <a:rPr lang="en-US" i="1" dirty="0"/>
              <a:t>the best interests of the person</a:t>
            </a:r>
            <a:r>
              <a:rPr lang="en-US" dirty="0"/>
              <a:t>, and terms of compensation.</a:t>
            </a:r>
          </a:p>
        </p:txBody>
      </p:sp>
      <p:sp>
        <p:nvSpPr>
          <p:cNvPr id="4" name="Slide Number Placeholder 3">
            <a:extLst>
              <a:ext uri="{FF2B5EF4-FFF2-40B4-BE49-F238E27FC236}">
                <a16:creationId xmlns:a16="http://schemas.microsoft.com/office/drawing/2014/main" id="{0F5B04FD-D94A-4A50-94FA-AA20C905D68C}"/>
              </a:ext>
            </a:extLst>
          </p:cNvPr>
          <p:cNvSpPr>
            <a:spLocks noGrp="1"/>
          </p:cNvSpPr>
          <p:nvPr>
            <p:ph type="sldNum" sz="quarter" idx="12"/>
          </p:nvPr>
        </p:nvSpPr>
        <p:spPr/>
        <p:txBody>
          <a:bodyPr/>
          <a:lstStyle/>
          <a:p>
            <a:fld id="{8A7A6979-0714-4377-B894-6BE4C2D6E202}" type="slidenum">
              <a:rPr lang="en-US" smtClean="0"/>
              <a:pPr/>
              <a:t>29</a:t>
            </a:fld>
            <a:endParaRPr lang="en-US" dirty="0"/>
          </a:p>
        </p:txBody>
      </p:sp>
    </p:spTree>
    <p:extLst>
      <p:ext uri="{BB962C8B-B14F-4D97-AF65-F5344CB8AC3E}">
        <p14:creationId xmlns:p14="http://schemas.microsoft.com/office/powerpoint/2010/main" val="4051034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FCDB2-97AE-49B2-BB38-3E4097F292B6}"/>
              </a:ext>
            </a:extLst>
          </p:cNvPr>
          <p:cNvSpPr>
            <a:spLocks noGrp="1"/>
          </p:cNvSpPr>
          <p:nvPr>
            <p:ph type="title"/>
          </p:nvPr>
        </p:nvSpPr>
        <p:spPr/>
        <p:txBody>
          <a:bodyPr/>
          <a:lstStyle/>
          <a:p>
            <a:r>
              <a:rPr lang="en-US" dirty="0"/>
              <a:t>Probate Rules Changes – “Probate is different”</a:t>
            </a:r>
          </a:p>
        </p:txBody>
      </p:sp>
      <p:sp>
        <p:nvSpPr>
          <p:cNvPr id="3" name="Content Placeholder 2">
            <a:extLst>
              <a:ext uri="{FF2B5EF4-FFF2-40B4-BE49-F238E27FC236}">
                <a16:creationId xmlns:a16="http://schemas.microsoft.com/office/drawing/2014/main" id="{4390276E-7CBE-4278-B364-F6F65DACB419}"/>
              </a:ext>
            </a:extLst>
          </p:cNvPr>
          <p:cNvSpPr>
            <a:spLocks noGrp="1"/>
          </p:cNvSpPr>
          <p:nvPr>
            <p:ph idx="1"/>
          </p:nvPr>
        </p:nvSpPr>
        <p:spPr>
          <a:xfrm>
            <a:off x="1130269" y="1781712"/>
            <a:ext cx="9603275" cy="3842474"/>
          </a:xfrm>
        </p:spPr>
        <p:txBody>
          <a:bodyPr>
            <a:normAutofit fontScale="92500" lnSpcReduction="10000"/>
          </a:bodyPr>
          <a:lstStyle/>
          <a:p>
            <a:r>
              <a:rPr lang="en-US" dirty="0"/>
              <a:t>Probate rules restyling required some unique considerations:</a:t>
            </a:r>
          </a:p>
          <a:p>
            <a:r>
              <a:rPr lang="en-US" dirty="0"/>
              <a:t>(1) Statutory references &amp; consistency.  Numerous specific references to Title 14.  Restyled to ensure consistency with statutory law.</a:t>
            </a:r>
          </a:p>
          <a:p>
            <a:r>
              <a:rPr lang="en-US" dirty="0"/>
              <a:t>(2) Interaction with non-probate claims.  Civil tort actions, collections, and family law cases often interact with probate cases.  </a:t>
            </a:r>
          </a:p>
          <a:p>
            <a:r>
              <a:rPr lang="en-US" dirty="0"/>
              <a:t>(3)  Property and liberty interests.  Focus and analysis on due process protections for each of the individual rights as they relate to various probate proceedings.</a:t>
            </a:r>
          </a:p>
          <a:p>
            <a:r>
              <a:rPr lang="en-US" dirty="0"/>
              <a:t>(4) Self-represented litigants.  Committee focus on ensuring clarity for self represented litigants and court-appointed, non-professional fiduciaries.  </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5ACC5BBD-A843-4DFB-A721-1EA758BB5EFB}"/>
              </a:ext>
            </a:extLst>
          </p:cNvPr>
          <p:cNvSpPr>
            <a:spLocks noGrp="1"/>
          </p:cNvSpPr>
          <p:nvPr>
            <p:ph type="sldNum" sz="quarter" idx="12"/>
          </p:nvPr>
        </p:nvSpPr>
        <p:spPr/>
        <p:txBody>
          <a:bodyPr/>
          <a:lstStyle/>
          <a:p>
            <a:fld id="{8A7A6979-0714-4377-B894-6BE4C2D6E202}" type="slidenum">
              <a:rPr lang="en-US" smtClean="0"/>
              <a:pPr/>
              <a:t>3</a:t>
            </a:fld>
            <a:endParaRPr lang="en-US" dirty="0"/>
          </a:p>
        </p:txBody>
      </p:sp>
    </p:spTree>
    <p:extLst>
      <p:ext uri="{BB962C8B-B14F-4D97-AF65-F5344CB8AC3E}">
        <p14:creationId xmlns:p14="http://schemas.microsoft.com/office/powerpoint/2010/main" val="40698986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33</a:t>
            </a:r>
            <a:br>
              <a:rPr lang="en-US" dirty="0"/>
            </a:br>
            <a:r>
              <a:rPr lang="en-US" dirty="0"/>
              <a:t>Compensation and approval</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a:xfrm>
            <a:off x="1130270" y="2171768"/>
            <a:ext cx="9603275" cy="3732907"/>
          </a:xfrm>
        </p:spPr>
        <p:txBody>
          <a:bodyPr>
            <a:normAutofit/>
          </a:bodyPr>
          <a:lstStyle/>
          <a:p>
            <a:pPr marL="342900" indent="-571500"/>
            <a:r>
              <a:rPr lang="en-US" dirty="0"/>
              <a:t>Approval of fees may be requested as part of a request to approve an accounting, or as a separate, stand-alone petition.</a:t>
            </a:r>
          </a:p>
          <a:p>
            <a:pPr marL="342900" indent="-571500"/>
            <a:r>
              <a:rPr lang="en-US" dirty="0"/>
              <a:t>Block billing is now expressly prohibited by the rule (R 33(b)(1)) and the rule specifically adopts the application of Arizona Code of Judicial </a:t>
            </a:r>
            <a:r>
              <a:rPr lang="en-US" dirty="0" err="1"/>
              <a:t>Adminsitration</a:t>
            </a:r>
            <a:r>
              <a:rPr lang="en-US" dirty="0"/>
              <a:t> § 3-303.</a:t>
            </a:r>
          </a:p>
          <a:p>
            <a:pPr marL="800100" lvl="1" indent="-571500"/>
            <a:endParaRPr lang="en-US" dirty="0"/>
          </a:p>
          <a:p>
            <a:pPr marL="800100" lvl="1" indent="-571500"/>
            <a:endParaRPr lang="en-US" dirty="0"/>
          </a:p>
        </p:txBody>
      </p:sp>
      <p:sp>
        <p:nvSpPr>
          <p:cNvPr id="4" name="Slide Number Placeholder 3">
            <a:extLst>
              <a:ext uri="{FF2B5EF4-FFF2-40B4-BE49-F238E27FC236}">
                <a16:creationId xmlns:a16="http://schemas.microsoft.com/office/drawing/2014/main" id="{4BD9D72E-C2CF-4925-B500-228A897232B9}"/>
              </a:ext>
            </a:extLst>
          </p:cNvPr>
          <p:cNvSpPr>
            <a:spLocks noGrp="1"/>
          </p:cNvSpPr>
          <p:nvPr>
            <p:ph type="sldNum" sz="quarter" idx="12"/>
          </p:nvPr>
        </p:nvSpPr>
        <p:spPr/>
        <p:txBody>
          <a:bodyPr/>
          <a:lstStyle/>
          <a:p>
            <a:fld id="{8A7A6979-0714-4377-B894-6BE4C2D6E202}" type="slidenum">
              <a:rPr lang="en-US" smtClean="0"/>
              <a:pPr/>
              <a:t>30</a:t>
            </a:fld>
            <a:endParaRPr lang="en-US" dirty="0"/>
          </a:p>
        </p:txBody>
      </p:sp>
    </p:spTree>
    <p:extLst>
      <p:ext uri="{BB962C8B-B14F-4D97-AF65-F5344CB8AC3E}">
        <p14:creationId xmlns:p14="http://schemas.microsoft.com/office/powerpoint/2010/main" val="27892596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normAutofit/>
          </a:bodyPr>
          <a:lstStyle/>
          <a:p>
            <a:r>
              <a:rPr lang="en-US" dirty="0"/>
              <a:t>Probate Rules Changes – Rule 39 –</a:t>
            </a:r>
            <a:br>
              <a:rPr lang="en-US" dirty="0"/>
            </a:br>
            <a:r>
              <a:rPr lang="en-US" dirty="0"/>
              <a:t>Recording Letters of Appointment</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a:xfrm>
            <a:off x="1130270" y="2171768"/>
            <a:ext cx="9603275" cy="3732907"/>
          </a:xfrm>
        </p:spPr>
        <p:txBody>
          <a:bodyPr>
            <a:normAutofit/>
          </a:bodyPr>
          <a:lstStyle/>
          <a:p>
            <a:pPr marL="342900" indent="-571500"/>
            <a:r>
              <a:rPr lang="en-US" dirty="0"/>
              <a:t>If a PR or conservator’s authority is restricted as to real property:</a:t>
            </a:r>
          </a:p>
          <a:p>
            <a:pPr marL="800100" lvl="1" indent="-571500"/>
            <a:r>
              <a:rPr lang="en-US" dirty="0"/>
              <a:t>The PR or conservator must, within ten (10) days of appointment, record a certified copy of the restricted letters in every county in which the decedent owned (or the ward owns) real property in the State of Arizona.</a:t>
            </a:r>
          </a:p>
          <a:p>
            <a:pPr marL="800100" lvl="1" indent="-571500"/>
            <a:r>
              <a:rPr lang="en-US" dirty="0"/>
              <a:t>Then, within 45 days thereafter, must file notice of the recording with the court.</a:t>
            </a:r>
          </a:p>
        </p:txBody>
      </p:sp>
      <p:sp>
        <p:nvSpPr>
          <p:cNvPr id="4" name="Slide Number Placeholder 3">
            <a:extLst>
              <a:ext uri="{FF2B5EF4-FFF2-40B4-BE49-F238E27FC236}">
                <a16:creationId xmlns:a16="http://schemas.microsoft.com/office/drawing/2014/main" id="{DFAE6F1E-C61F-4FC6-BB80-F18181DB3273}"/>
              </a:ext>
            </a:extLst>
          </p:cNvPr>
          <p:cNvSpPr>
            <a:spLocks noGrp="1"/>
          </p:cNvSpPr>
          <p:nvPr>
            <p:ph type="sldNum" sz="quarter" idx="12"/>
          </p:nvPr>
        </p:nvSpPr>
        <p:spPr/>
        <p:txBody>
          <a:bodyPr/>
          <a:lstStyle/>
          <a:p>
            <a:fld id="{8A7A6979-0714-4377-B894-6BE4C2D6E202}" type="slidenum">
              <a:rPr lang="en-US" smtClean="0"/>
              <a:pPr/>
              <a:t>31</a:t>
            </a:fld>
            <a:endParaRPr lang="en-US" dirty="0"/>
          </a:p>
        </p:txBody>
      </p:sp>
    </p:spTree>
    <p:extLst>
      <p:ext uri="{BB962C8B-B14F-4D97-AF65-F5344CB8AC3E}">
        <p14:creationId xmlns:p14="http://schemas.microsoft.com/office/powerpoint/2010/main" val="25149505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41 – </a:t>
            </a:r>
            <a:br>
              <a:rPr lang="en-US" dirty="0"/>
            </a:br>
            <a:r>
              <a:rPr lang="en-US" dirty="0"/>
              <a:t>Appointment of Attorney</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a:xfrm>
            <a:off x="1130270" y="2171768"/>
            <a:ext cx="9603275" cy="3732907"/>
          </a:xfrm>
        </p:spPr>
        <p:txBody>
          <a:bodyPr>
            <a:normAutofit/>
          </a:bodyPr>
          <a:lstStyle/>
          <a:p>
            <a:pPr marL="342900" indent="-571500"/>
            <a:r>
              <a:rPr lang="en-US" dirty="0"/>
              <a:t>Expansion on former rule 19.  </a:t>
            </a:r>
          </a:p>
          <a:p>
            <a:pPr marL="342900" indent="-571500"/>
            <a:r>
              <a:rPr lang="en-US" dirty="0"/>
              <a:t>Rule 41(c) specifically prohibits appointment of a certain attorney for the subject person, if:</a:t>
            </a:r>
          </a:p>
          <a:p>
            <a:pPr marL="800100" lvl="1" indent="-571500"/>
            <a:r>
              <a:rPr lang="en-US" dirty="0"/>
              <a:t>That attorney has an existing attorney-client relationship with the proposed guardian or conservator; or </a:t>
            </a:r>
          </a:p>
          <a:p>
            <a:pPr marL="800100" lvl="1" indent="-571500"/>
            <a:r>
              <a:rPr lang="en-US" dirty="0"/>
              <a:t>That attorney has a prior attorney-client relationship with the proposed guardian or conservator, unless the court approves the appointment after disclosure. </a:t>
            </a:r>
          </a:p>
          <a:p>
            <a:pPr marL="1257300" lvl="2" indent="-571500"/>
            <a:endParaRPr lang="en-US" dirty="0"/>
          </a:p>
          <a:p>
            <a:pPr marL="800100" lvl="1" indent="-571500"/>
            <a:endParaRPr lang="en-US" dirty="0"/>
          </a:p>
        </p:txBody>
      </p:sp>
      <p:sp>
        <p:nvSpPr>
          <p:cNvPr id="4" name="Slide Number Placeholder 3">
            <a:extLst>
              <a:ext uri="{FF2B5EF4-FFF2-40B4-BE49-F238E27FC236}">
                <a16:creationId xmlns:a16="http://schemas.microsoft.com/office/drawing/2014/main" id="{6A3BCD25-FC60-4CCC-9CEA-42D69BDD4E9A}"/>
              </a:ext>
            </a:extLst>
          </p:cNvPr>
          <p:cNvSpPr>
            <a:spLocks noGrp="1"/>
          </p:cNvSpPr>
          <p:nvPr>
            <p:ph type="sldNum" sz="quarter" idx="12"/>
          </p:nvPr>
        </p:nvSpPr>
        <p:spPr/>
        <p:txBody>
          <a:bodyPr/>
          <a:lstStyle/>
          <a:p>
            <a:fld id="{8A7A6979-0714-4377-B894-6BE4C2D6E202}" type="slidenum">
              <a:rPr lang="en-US" smtClean="0"/>
              <a:pPr/>
              <a:t>32</a:t>
            </a:fld>
            <a:endParaRPr lang="en-US" dirty="0"/>
          </a:p>
        </p:txBody>
      </p:sp>
    </p:spTree>
    <p:extLst>
      <p:ext uri="{BB962C8B-B14F-4D97-AF65-F5344CB8AC3E}">
        <p14:creationId xmlns:p14="http://schemas.microsoft.com/office/powerpoint/2010/main" val="33444344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42 - </a:t>
            </a:r>
            <a:br>
              <a:rPr lang="en-US" dirty="0"/>
            </a:br>
            <a:r>
              <a:rPr lang="en-US" dirty="0"/>
              <a:t>Role of Attorney for Subject Person</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a:xfrm>
            <a:off x="1130270" y="2171768"/>
            <a:ext cx="9603275" cy="3732907"/>
          </a:xfrm>
        </p:spPr>
        <p:txBody>
          <a:bodyPr>
            <a:normAutofit/>
          </a:bodyPr>
          <a:lstStyle/>
          <a:p>
            <a:pPr marL="342900" indent="-571500"/>
            <a:r>
              <a:rPr lang="en-US" dirty="0"/>
              <a:t>Expanding on former rule 10(e), Rule 42(b), based on ER 1.14, explains the role of the appointed attorney in the proceedings:</a:t>
            </a:r>
          </a:p>
          <a:p>
            <a:pPr marL="800100" lvl="1" indent="-571500"/>
            <a:r>
              <a:rPr lang="en-US" b="1" dirty="0"/>
              <a:t>“The Attorney’s Role</a:t>
            </a:r>
            <a:r>
              <a:rPr lang="en-US" dirty="0"/>
              <a:t>. The attorney for the subject person must advocate for the subject person’s wishes to the extent the attorney is able to ascertain those wishes. The attorney must, as far as possible, maintain a normal client-lawyer relationship with the subject person. In addition, the attorney must act to protect the subject person’s substantive and procedural due process rights.”</a:t>
            </a:r>
          </a:p>
          <a:p>
            <a:pPr marL="800100" lvl="1" indent="-571500"/>
            <a:endParaRPr lang="en-US" dirty="0"/>
          </a:p>
        </p:txBody>
      </p:sp>
      <p:sp>
        <p:nvSpPr>
          <p:cNvPr id="4" name="Slide Number Placeholder 3">
            <a:extLst>
              <a:ext uri="{FF2B5EF4-FFF2-40B4-BE49-F238E27FC236}">
                <a16:creationId xmlns:a16="http://schemas.microsoft.com/office/drawing/2014/main" id="{E94A5DB6-5989-42CB-AE19-16A5C160F2F0}"/>
              </a:ext>
            </a:extLst>
          </p:cNvPr>
          <p:cNvSpPr>
            <a:spLocks noGrp="1"/>
          </p:cNvSpPr>
          <p:nvPr>
            <p:ph type="sldNum" sz="quarter" idx="12"/>
          </p:nvPr>
        </p:nvSpPr>
        <p:spPr/>
        <p:txBody>
          <a:bodyPr/>
          <a:lstStyle/>
          <a:p>
            <a:fld id="{8A7A6979-0714-4377-B894-6BE4C2D6E202}" type="slidenum">
              <a:rPr lang="en-US" smtClean="0"/>
              <a:pPr/>
              <a:t>33</a:t>
            </a:fld>
            <a:endParaRPr lang="en-US" dirty="0"/>
          </a:p>
        </p:txBody>
      </p:sp>
    </p:spTree>
    <p:extLst>
      <p:ext uri="{BB962C8B-B14F-4D97-AF65-F5344CB8AC3E}">
        <p14:creationId xmlns:p14="http://schemas.microsoft.com/office/powerpoint/2010/main" val="38502799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45</a:t>
            </a:r>
            <a:br>
              <a:rPr lang="en-US" dirty="0"/>
            </a:br>
            <a:r>
              <a:rPr lang="en-US" dirty="0"/>
              <a:t>Conservator’s Inventory, Budget and Account</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a:xfrm>
            <a:off x="1130270" y="2171768"/>
            <a:ext cx="9603275" cy="3732907"/>
          </a:xfrm>
        </p:spPr>
        <p:txBody>
          <a:bodyPr>
            <a:normAutofit fontScale="92500" lnSpcReduction="10000"/>
          </a:bodyPr>
          <a:lstStyle/>
          <a:p>
            <a:pPr marL="342900" indent="-571500"/>
            <a:r>
              <a:rPr lang="en-US" dirty="0"/>
              <a:t>As originally proposed, R 45 provided for a discretionary budget “</a:t>
            </a:r>
            <a:r>
              <a:rPr lang="en-US" b="1" i="1" u="sng" dirty="0"/>
              <a:t>IF</a:t>
            </a:r>
            <a:r>
              <a:rPr lang="en-US" dirty="0"/>
              <a:t> the conservator believes it prudent or if the court orders, the conservator must file a budget for the protected person.”</a:t>
            </a:r>
          </a:p>
          <a:p>
            <a:pPr marL="342900" indent="-571500"/>
            <a:r>
              <a:rPr lang="en-US" dirty="0"/>
              <a:t>After public comment, revised to provide that court order whether a budget was necessary upon appointment and when reviewing each accounting.  </a:t>
            </a:r>
          </a:p>
          <a:p>
            <a:pPr marL="342900" indent="-571500"/>
            <a:r>
              <a:rPr lang="en-US" dirty="0"/>
              <a:t>The Supreme Court’s order (8/29/19) withheld R. 45 pending a discussion on the Court’s December 2019 rules agenda.  </a:t>
            </a:r>
          </a:p>
          <a:p>
            <a:pPr marL="800100" lvl="1" indent="-571500"/>
            <a:r>
              <a:rPr lang="en-US" dirty="0"/>
              <a:t>Specifically, the Court requests the workgroup to submit a modified proposed R 45 which “provide[s] for a mandatory budget and appropriate timeframes.”</a:t>
            </a:r>
          </a:p>
        </p:txBody>
      </p:sp>
      <p:sp>
        <p:nvSpPr>
          <p:cNvPr id="4" name="Slide Number Placeholder 3">
            <a:extLst>
              <a:ext uri="{FF2B5EF4-FFF2-40B4-BE49-F238E27FC236}">
                <a16:creationId xmlns:a16="http://schemas.microsoft.com/office/drawing/2014/main" id="{EB9C1113-4B30-4049-8C4F-AB504EE3ABE0}"/>
              </a:ext>
            </a:extLst>
          </p:cNvPr>
          <p:cNvSpPr>
            <a:spLocks noGrp="1"/>
          </p:cNvSpPr>
          <p:nvPr>
            <p:ph type="sldNum" sz="quarter" idx="12"/>
          </p:nvPr>
        </p:nvSpPr>
        <p:spPr/>
        <p:txBody>
          <a:bodyPr/>
          <a:lstStyle/>
          <a:p>
            <a:fld id="{8A7A6979-0714-4377-B894-6BE4C2D6E202}" type="slidenum">
              <a:rPr lang="en-US" smtClean="0"/>
              <a:pPr/>
              <a:t>34</a:t>
            </a:fld>
            <a:endParaRPr lang="en-US" dirty="0"/>
          </a:p>
        </p:txBody>
      </p:sp>
    </p:spTree>
    <p:extLst>
      <p:ext uri="{BB962C8B-B14F-4D97-AF65-F5344CB8AC3E}">
        <p14:creationId xmlns:p14="http://schemas.microsoft.com/office/powerpoint/2010/main" val="20261107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45</a:t>
            </a:r>
            <a:br>
              <a:rPr lang="en-US" dirty="0"/>
            </a:br>
            <a:r>
              <a:rPr lang="en-US" dirty="0"/>
              <a:t>Conservator’s Inventory, Budget and Account</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a:xfrm>
            <a:off x="1130270" y="2171768"/>
            <a:ext cx="9603275" cy="3732907"/>
          </a:xfrm>
        </p:spPr>
        <p:txBody>
          <a:bodyPr>
            <a:normAutofit/>
          </a:bodyPr>
          <a:lstStyle/>
          <a:p>
            <a:pPr marL="342900" indent="-571500"/>
            <a:r>
              <a:rPr lang="en-US" dirty="0"/>
              <a:t>Latest version (as of Sept. 29) </a:t>
            </a:r>
            <a:r>
              <a:rPr lang="en-US" i="1" dirty="0"/>
              <a:t>requires a budget</a:t>
            </a:r>
            <a:r>
              <a:rPr lang="en-US" dirty="0"/>
              <a:t>, </a:t>
            </a:r>
            <a:r>
              <a:rPr lang="en-US" u="sng" dirty="0"/>
              <a:t>but</a:t>
            </a:r>
            <a:r>
              <a:rPr lang="en-US" dirty="0"/>
              <a:t> expressly states that the court may order a variation of any of the R’s requirements (including the form used for an inventory, budget or account) </a:t>
            </a:r>
            <a:r>
              <a:rPr lang="en-US" i="1" dirty="0"/>
              <a:t>“if the court finds the variation is consistent with prudent management and oversight of the case.”</a:t>
            </a:r>
          </a:p>
          <a:p>
            <a:pPr marL="342900" indent="-571500"/>
            <a:r>
              <a:rPr lang="en-US" dirty="0"/>
              <a:t>The first budget is due at the same date of the inventory, and successive budgets with each subsequent accounting.  </a:t>
            </a:r>
          </a:p>
          <a:p>
            <a:pPr marL="342900" indent="-571500"/>
            <a:r>
              <a:rPr lang="en-US" dirty="0"/>
              <a:t>(No public comments were made to revised rule.)</a:t>
            </a:r>
          </a:p>
        </p:txBody>
      </p:sp>
      <p:sp>
        <p:nvSpPr>
          <p:cNvPr id="4" name="Slide Number Placeholder 3">
            <a:extLst>
              <a:ext uri="{FF2B5EF4-FFF2-40B4-BE49-F238E27FC236}">
                <a16:creationId xmlns:a16="http://schemas.microsoft.com/office/drawing/2014/main" id="{EB9C1113-4B30-4049-8C4F-AB504EE3ABE0}"/>
              </a:ext>
            </a:extLst>
          </p:cNvPr>
          <p:cNvSpPr>
            <a:spLocks noGrp="1"/>
          </p:cNvSpPr>
          <p:nvPr>
            <p:ph type="sldNum" sz="quarter" idx="12"/>
          </p:nvPr>
        </p:nvSpPr>
        <p:spPr/>
        <p:txBody>
          <a:bodyPr/>
          <a:lstStyle/>
          <a:p>
            <a:fld id="{8A7A6979-0714-4377-B894-6BE4C2D6E202}" type="slidenum">
              <a:rPr lang="en-US" smtClean="0"/>
              <a:pPr/>
              <a:t>35</a:t>
            </a:fld>
            <a:endParaRPr lang="en-US" dirty="0"/>
          </a:p>
        </p:txBody>
      </p:sp>
    </p:spTree>
    <p:extLst>
      <p:ext uri="{BB962C8B-B14F-4D97-AF65-F5344CB8AC3E}">
        <p14:creationId xmlns:p14="http://schemas.microsoft.com/office/powerpoint/2010/main" val="34998847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45</a:t>
            </a:r>
            <a:br>
              <a:rPr lang="en-US" dirty="0"/>
            </a:br>
            <a:r>
              <a:rPr lang="en-US" dirty="0"/>
              <a:t>Conservator’s Inventory, Budget and Account</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a:xfrm>
            <a:off x="1130270" y="2171768"/>
            <a:ext cx="9603275" cy="3732907"/>
          </a:xfrm>
        </p:spPr>
        <p:txBody>
          <a:bodyPr>
            <a:normAutofit/>
          </a:bodyPr>
          <a:lstStyle/>
          <a:p>
            <a:pPr marL="342900" indent="-571500"/>
            <a:r>
              <a:rPr lang="en-US" dirty="0"/>
              <a:t>As originally proposed, simplified Form 9 was the standard for accountings.  After public comment, revised to require more complex forms (6, 7, or 8, as applicable) “</a:t>
            </a:r>
            <a:r>
              <a:rPr lang="en-US" i="1" dirty="0"/>
              <a:t>unless the court allows” </a:t>
            </a:r>
            <a:r>
              <a:rPr lang="en-US" dirty="0"/>
              <a:t>the use of Form 9 (simplified). </a:t>
            </a:r>
          </a:p>
          <a:p>
            <a:pPr marL="342900" indent="-571500"/>
            <a:r>
              <a:rPr lang="en-US" dirty="0"/>
              <a:t>Thus, in combination with the language of R 45(a)’s express authority to vary from the R’s requirements, you can seek simplification of the budget and accounting requirements through tailored pleadings. </a:t>
            </a:r>
          </a:p>
        </p:txBody>
      </p:sp>
      <p:sp>
        <p:nvSpPr>
          <p:cNvPr id="4" name="Slide Number Placeholder 3">
            <a:extLst>
              <a:ext uri="{FF2B5EF4-FFF2-40B4-BE49-F238E27FC236}">
                <a16:creationId xmlns:a16="http://schemas.microsoft.com/office/drawing/2014/main" id="{4684900C-B33F-49BB-AA6B-38C54ECC1439}"/>
              </a:ext>
            </a:extLst>
          </p:cNvPr>
          <p:cNvSpPr>
            <a:spLocks noGrp="1"/>
          </p:cNvSpPr>
          <p:nvPr>
            <p:ph type="sldNum" sz="quarter" idx="12"/>
          </p:nvPr>
        </p:nvSpPr>
        <p:spPr/>
        <p:txBody>
          <a:bodyPr/>
          <a:lstStyle/>
          <a:p>
            <a:fld id="{8A7A6979-0714-4377-B894-6BE4C2D6E202}" type="slidenum">
              <a:rPr lang="en-US" smtClean="0"/>
              <a:pPr/>
              <a:t>36</a:t>
            </a:fld>
            <a:endParaRPr lang="en-US" dirty="0"/>
          </a:p>
        </p:txBody>
      </p:sp>
    </p:spTree>
    <p:extLst>
      <p:ext uri="{BB962C8B-B14F-4D97-AF65-F5344CB8AC3E}">
        <p14:creationId xmlns:p14="http://schemas.microsoft.com/office/powerpoint/2010/main" val="24979006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47 -  </a:t>
            </a:r>
            <a:br>
              <a:rPr lang="en-US" dirty="0"/>
            </a:br>
            <a:r>
              <a:rPr lang="en-US" dirty="0"/>
              <a:t>Guardian’s Inpatient Psych Treatment Authority</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a:xfrm>
            <a:off x="1130270" y="2171768"/>
            <a:ext cx="9603275" cy="3732907"/>
          </a:xfrm>
        </p:spPr>
        <p:txBody>
          <a:bodyPr>
            <a:normAutofit/>
          </a:bodyPr>
          <a:lstStyle/>
          <a:p>
            <a:pPr marL="342900" indent="-571500"/>
            <a:r>
              <a:rPr lang="en-US" dirty="0"/>
              <a:t>Combines former rules 24 and 36 and provides express authority to court to grant a guardian inpatient psychiatric treatment.</a:t>
            </a:r>
          </a:p>
          <a:p>
            <a:pPr marL="342900" indent="-571500"/>
            <a:r>
              <a:rPr lang="en-US" dirty="0"/>
              <a:t>Petition may request an order without notice, subject to the conditions of A.R.S. § 14-5310(B) and a finding of an adequate basis under A.R.S. § 14-5312.01(B) and (C).  </a:t>
            </a:r>
          </a:p>
          <a:p>
            <a:pPr marL="342900" indent="-571500"/>
            <a:r>
              <a:rPr lang="en-US" dirty="0"/>
              <a:t>The guardian must acknowledge the power and the new rules provide a supplemental order, Form 2-S, to do so.</a:t>
            </a:r>
          </a:p>
          <a:p>
            <a:pPr marL="800100" lvl="1" indent="-571500"/>
            <a:endParaRPr lang="en-US" dirty="0"/>
          </a:p>
          <a:p>
            <a:pPr marL="800100" lvl="1" indent="-571500"/>
            <a:endParaRPr lang="en-US" dirty="0"/>
          </a:p>
        </p:txBody>
      </p:sp>
      <p:sp>
        <p:nvSpPr>
          <p:cNvPr id="4" name="Slide Number Placeholder 3">
            <a:extLst>
              <a:ext uri="{FF2B5EF4-FFF2-40B4-BE49-F238E27FC236}">
                <a16:creationId xmlns:a16="http://schemas.microsoft.com/office/drawing/2014/main" id="{BC0F89A5-CE30-45FD-9366-AC79556F615B}"/>
              </a:ext>
            </a:extLst>
          </p:cNvPr>
          <p:cNvSpPr>
            <a:spLocks noGrp="1"/>
          </p:cNvSpPr>
          <p:nvPr>
            <p:ph type="sldNum" sz="quarter" idx="12"/>
          </p:nvPr>
        </p:nvSpPr>
        <p:spPr/>
        <p:txBody>
          <a:bodyPr/>
          <a:lstStyle/>
          <a:p>
            <a:fld id="{8A7A6979-0714-4377-B894-6BE4C2D6E202}" type="slidenum">
              <a:rPr lang="en-US" smtClean="0"/>
              <a:pPr/>
              <a:t>37</a:t>
            </a:fld>
            <a:endParaRPr lang="en-US" dirty="0"/>
          </a:p>
        </p:txBody>
      </p:sp>
    </p:spTree>
    <p:extLst>
      <p:ext uri="{BB962C8B-B14F-4D97-AF65-F5344CB8AC3E}">
        <p14:creationId xmlns:p14="http://schemas.microsoft.com/office/powerpoint/2010/main" val="854180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Rules 50 and 52 </a:t>
            </a:r>
            <a:br>
              <a:rPr lang="en-US" dirty="0"/>
            </a:br>
            <a:r>
              <a:rPr lang="en-US" dirty="0"/>
              <a:t>Estate &amp; Trust Inventories &amp; Accounting</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a:xfrm>
            <a:off x="1130270" y="2171768"/>
            <a:ext cx="9603275" cy="3732907"/>
          </a:xfrm>
        </p:spPr>
        <p:txBody>
          <a:bodyPr>
            <a:normAutofit/>
          </a:bodyPr>
          <a:lstStyle/>
          <a:p>
            <a:pPr marL="342900" indent="-571500"/>
            <a:r>
              <a:rPr lang="en-US" dirty="0"/>
              <a:t>If PR’s does not </a:t>
            </a:r>
            <a:r>
              <a:rPr lang="en-US" b="1" u="sng" dirty="0"/>
              <a:t>file</a:t>
            </a:r>
            <a:r>
              <a:rPr lang="en-US" dirty="0"/>
              <a:t> the inventory (i.e. if mailed to the heirs/beneficiaries) then a proof of mailing must be filed for the first and any subsequent inventories.   R 50(a)(3).</a:t>
            </a:r>
          </a:p>
          <a:p>
            <a:pPr marL="342900" indent="-571500"/>
            <a:r>
              <a:rPr lang="en-US" dirty="0"/>
              <a:t>Accountings of PRs and Trustees are now expressly treated as </a:t>
            </a:r>
            <a:r>
              <a:rPr lang="en-US" i="1" dirty="0"/>
              <a:t>confidential documents </a:t>
            </a:r>
            <a:r>
              <a:rPr lang="en-US" dirty="0"/>
              <a:t>under Rule 8.  R 50(d) and R 52(c).</a:t>
            </a:r>
          </a:p>
          <a:p>
            <a:pPr marL="800100" lvl="1" indent="-571500"/>
            <a:endParaRPr lang="en-US" dirty="0"/>
          </a:p>
          <a:p>
            <a:pPr marL="800100" lvl="1" indent="-571500"/>
            <a:endParaRPr lang="en-US" dirty="0"/>
          </a:p>
        </p:txBody>
      </p:sp>
      <p:sp>
        <p:nvSpPr>
          <p:cNvPr id="4" name="Slide Number Placeholder 3">
            <a:extLst>
              <a:ext uri="{FF2B5EF4-FFF2-40B4-BE49-F238E27FC236}">
                <a16:creationId xmlns:a16="http://schemas.microsoft.com/office/drawing/2014/main" id="{BFEF9A64-99A6-4515-B5D8-832215012A33}"/>
              </a:ext>
            </a:extLst>
          </p:cNvPr>
          <p:cNvSpPr>
            <a:spLocks noGrp="1"/>
          </p:cNvSpPr>
          <p:nvPr>
            <p:ph type="sldNum" sz="quarter" idx="12"/>
          </p:nvPr>
        </p:nvSpPr>
        <p:spPr/>
        <p:txBody>
          <a:bodyPr/>
          <a:lstStyle/>
          <a:p>
            <a:fld id="{8A7A6979-0714-4377-B894-6BE4C2D6E202}" type="slidenum">
              <a:rPr lang="en-US" smtClean="0"/>
              <a:pPr/>
              <a:t>38</a:t>
            </a:fld>
            <a:endParaRPr lang="en-US" dirty="0"/>
          </a:p>
        </p:txBody>
      </p:sp>
    </p:spTree>
    <p:extLst>
      <p:ext uri="{BB962C8B-B14F-4D97-AF65-F5344CB8AC3E}">
        <p14:creationId xmlns:p14="http://schemas.microsoft.com/office/powerpoint/2010/main" val="40699158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53 -  </a:t>
            </a:r>
            <a:br>
              <a:rPr lang="en-US" dirty="0"/>
            </a:br>
            <a:r>
              <a:rPr lang="en-US" dirty="0"/>
              <a:t>Settlements of Minors and Adults INOP</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a:xfrm>
            <a:off x="1130270" y="2171768"/>
            <a:ext cx="9603275" cy="3732907"/>
          </a:xfrm>
        </p:spPr>
        <p:txBody>
          <a:bodyPr>
            <a:normAutofit fontScale="92500" lnSpcReduction="20000"/>
          </a:bodyPr>
          <a:lstStyle/>
          <a:p>
            <a:pPr marL="342900" indent="-571500"/>
            <a:r>
              <a:rPr lang="en-US" dirty="0"/>
              <a:t>Conservator may bind settlements </a:t>
            </a:r>
            <a:r>
              <a:rPr lang="en-US" u="sng" dirty="0"/>
              <a:t>not</a:t>
            </a:r>
            <a:r>
              <a:rPr lang="en-US" dirty="0"/>
              <a:t> involving personal injury or wrongful death without court approval.</a:t>
            </a:r>
          </a:p>
          <a:p>
            <a:pPr marL="342900" indent="-571500"/>
            <a:r>
              <a:rPr lang="en-US" dirty="0"/>
              <a:t>Settlements of minors for wrongful death or personal injury under $10,000 may be approved by any superior court judge or judge </a:t>
            </a:r>
            <a:r>
              <a:rPr lang="en-US" i="1" dirty="0"/>
              <a:t>pro tem</a:t>
            </a:r>
            <a:r>
              <a:rPr lang="en-US" dirty="0"/>
              <a:t>.  Otherwise, must be approved in Title 14 proceedings.  </a:t>
            </a:r>
          </a:p>
          <a:p>
            <a:pPr marL="342900" indent="-571500"/>
            <a:r>
              <a:rPr lang="en-US" dirty="0"/>
              <a:t>Settlements for adults INOP require approval in Title 14 proceedings.  </a:t>
            </a:r>
          </a:p>
          <a:p>
            <a:pPr marL="800100" lvl="1" indent="-571500"/>
            <a:r>
              <a:rPr lang="en-US" dirty="0"/>
              <a:t>R 53 expands the current rule (37) to permit the appointment of a statutory representative or master to address specific items (reasonableness, fees, costs, effects on public benefits, apportionment among parties, etc.)</a:t>
            </a:r>
          </a:p>
          <a:p>
            <a:pPr marL="800100" lvl="1" indent="-571500"/>
            <a:r>
              <a:rPr lang="en-US" dirty="0"/>
              <a:t>Provides clarity that the court may approve multiple options for settlements, including use of qualified tuition programs, ABLE accounts, pooled trusts, etc.</a:t>
            </a:r>
          </a:p>
        </p:txBody>
      </p:sp>
      <p:sp>
        <p:nvSpPr>
          <p:cNvPr id="4" name="Slide Number Placeholder 3">
            <a:extLst>
              <a:ext uri="{FF2B5EF4-FFF2-40B4-BE49-F238E27FC236}">
                <a16:creationId xmlns:a16="http://schemas.microsoft.com/office/drawing/2014/main" id="{59C88D8A-9B0E-43E0-AA88-1C84FD4A513A}"/>
              </a:ext>
            </a:extLst>
          </p:cNvPr>
          <p:cNvSpPr>
            <a:spLocks noGrp="1"/>
          </p:cNvSpPr>
          <p:nvPr>
            <p:ph type="sldNum" sz="quarter" idx="12"/>
          </p:nvPr>
        </p:nvSpPr>
        <p:spPr/>
        <p:txBody>
          <a:bodyPr/>
          <a:lstStyle/>
          <a:p>
            <a:fld id="{8A7A6979-0714-4377-B894-6BE4C2D6E202}" type="slidenum">
              <a:rPr lang="en-US" smtClean="0"/>
              <a:pPr/>
              <a:t>39</a:t>
            </a:fld>
            <a:endParaRPr lang="en-US" dirty="0"/>
          </a:p>
        </p:txBody>
      </p:sp>
    </p:spTree>
    <p:extLst>
      <p:ext uri="{BB962C8B-B14F-4D97-AF65-F5344CB8AC3E}">
        <p14:creationId xmlns:p14="http://schemas.microsoft.com/office/powerpoint/2010/main" val="3565440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“R.I.P., Comments” </a:t>
            </a:r>
            <a:br>
              <a:rPr lang="en-US" dirty="0"/>
            </a:br>
            <a:r>
              <a:rPr lang="en-US" dirty="0"/>
              <a:t>and Reorganization</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a:bodyPr>
          <a:lstStyle/>
          <a:p>
            <a:pPr marL="114300" indent="-342900"/>
            <a:r>
              <a:rPr lang="en-US" sz="2200" dirty="0"/>
              <a:t>Substantive matters were moved from comments to rule itself.  </a:t>
            </a:r>
          </a:p>
          <a:p>
            <a:pPr marL="571500" lvl="1" indent="-342900"/>
            <a:r>
              <a:rPr lang="en-US" sz="2000" dirty="0"/>
              <a:t>Only six (6) comments remain.</a:t>
            </a:r>
          </a:p>
          <a:p>
            <a:pPr marL="114300" indent="-342900"/>
            <a:r>
              <a:rPr lang="en-US" sz="2200" dirty="0"/>
              <a:t>The former rules included 46 rules; the new set is 55 rules.</a:t>
            </a:r>
          </a:p>
          <a:p>
            <a:pPr marL="571500" lvl="1" indent="-342900"/>
            <a:r>
              <a:rPr lang="en-US" sz="2000" dirty="0"/>
              <a:t>Rules ordered in their logical place, relative to the “flow” of a probate case, from initiation to conclusion, and their relative subject matter.  </a:t>
            </a:r>
          </a:p>
          <a:p>
            <a:pPr marL="571500" lvl="1" indent="-342900"/>
            <a:r>
              <a:rPr lang="en-US" sz="2000" dirty="0"/>
              <a:t>Included renumbering of many rules (</a:t>
            </a:r>
            <a:r>
              <a:rPr lang="en-US" sz="1800" dirty="0"/>
              <a:t>No X.X rules)</a:t>
            </a:r>
          </a:p>
          <a:p>
            <a:pPr marL="571500" lvl="1" indent="-342900"/>
            <a:r>
              <a:rPr lang="en-US" sz="2000" dirty="0"/>
              <a:t>Handy-dandy </a:t>
            </a:r>
            <a:r>
              <a:rPr lang="en-US" sz="2000"/>
              <a:t>cross-reference sheet (</a:t>
            </a:r>
            <a:r>
              <a:rPr lang="en-US" sz="2000" i="1"/>
              <a:t>thanks John Barron!</a:t>
            </a:r>
            <a:r>
              <a:rPr lang="en-US" sz="2000"/>
              <a:t>)</a:t>
            </a:r>
            <a:endParaRPr lang="en-US" sz="2000" dirty="0"/>
          </a:p>
          <a:p>
            <a:pPr marL="57150" indent="-285750">
              <a:buFont typeface="Courier New" panose="02070309020205020404" pitchFamily="49" charset="0"/>
              <a:buChar char="o"/>
            </a:pPr>
            <a:endParaRPr lang="en-US" sz="2200" dirty="0"/>
          </a:p>
        </p:txBody>
      </p:sp>
      <p:sp>
        <p:nvSpPr>
          <p:cNvPr id="4" name="Slide Number Placeholder 3">
            <a:extLst>
              <a:ext uri="{FF2B5EF4-FFF2-40B4-BE49-F238E27FC236}">
                <a16:creationId xmlns:a16="http://schemas.microsoft.com/office/drawing/2014/main" id="{661004C2-66FE-40A9-A9EB-F22335EB5089}"/>
              </a:ext>
            </a:extLst>
          </p:cNvPr>
          <p:cNvSpPr>
            <a:spLocks noGrp="1"/>
          </p:cNvSpPr>
          <p:nvPr>
            <p:ph type="sldNum" sz="quarter" idx="12"/>
          </p:nvPr>
        </p:nvSpPr>
        <p:spPr/>
        <p:txBody>
          <a:bodyPr/>
          <a:lstStyle/>
          <a:p>
            <a:fld id="{8A7A6979-0714-4377-B894-6BE4C2D6E202}" type="slidenum">
              <a:rPr lang="en-US" smtClean="0"/>
              <a:pPr/>
              <a:t>4</a:t>
            </a:fld>
            <a:endParaRPr lang="en-US" dirty="0"/>
          </a:p>
        </p:txBody>
      </p:sp>
    </p:spTree>
    <p:extLst>
      <p:ext uri="{BB962C8B-B14F-4D97-AF65-F5344CB8AC3E}">
        <p14:creationId xmlns:p14="http://schemas.microsoft.com/office/powerpoint/2010/main" val="27026580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Forms </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a:xfrm>
            <a:off x="1130270" y="2002560"/>
            <a:ext cx="9603275" cy="3902116"/>
          </a:xfrm>
        </p:spPr>
        <p:txBody>
          <a:bodyPr>
            <a:normAutofit fontScale="85000" lnSpcReduction="20000"/>
          </a:bodyPr>
          <a:lstStyle/>
          <a:p>
            <a:pPr marL="342900" indent="-571500"/>
            <a:r>
              <a:rPr lang="en-US" dirty="0"/>
              <a:t>Form 2-S: Supplemental order to Guardian with Inpatient Psych Treatment Authority and Acknowledgement.</a:t>
            </a:r>
          </a:p>
          <a:p>
            <a:pPr marL="342900" indent="-571500"/>
            <a:r>
              <a:rPr lang="en-US" dirty="0"/>
              <a:t>Form 10: (Replacement) Proof of Restricted Account from Financial Institution.  Provides express authority to invest and reinvest income, pay account fees and to manage the account while under restriction without further order.  Clarifies that funds cannot be release to former minor without court order.</a:t>
            </a:r>
          </a:p>
          <a:p>
            <a:pPr marL="342900" indent="-571500"/>
            <a:r>
              <a:rPr lang="en-US" dirty="0"/>
              <a:t>Form 11: Probate information form.</a:t>
            </a:r>
          </a:p>
          <a:p>
            <a:pPr marL="342900" indent="-571500"/>
            <a:r>
              <a:rPr lang="en-US" dirty="0"/>
              <a:t>Form 12:  Information form for Guardianship/Conservatorship.</a:t>
            </a:r>
          </a:p>
          <a:p>
            <a:pPr marL="342900" indent="-571500"/>
            <a:r>
              <a:rPr lang="en-US" dirty="0"/>
              <a:t>Form 13: Notice of Change of Fiduciary’s Contact Information.</a:t>
            </a:r>
          </a:p>
          <a:p>
            <a:pPr marL="342900" indent="-571500"/>
            <a:r>
              <a:rPr lang="en-US" dirty="0"/>
              <a:t>Form 14: Notice of Change of Ward’s Contact Information.</a:t>
            </a:r>
          </a:p>
          <a:p>
            <a:pPr marL="342900" indent="-571500"/>
            <a:r>
              <a:rPr lang="en-US" dirty="0"/>
              <a:t>Form 15: Authorization to Obtain Certified Copy of Sealed Document.</a:t>
            </a:r>
          </a:p>
          <a:p>
            <a:pPr marL="800100" lvl="1" indent="-571500"/>
            <a:endParaRPr lang="en-US" dirty="0"/>
          </a:p>
        </p:txBody>
      </p:sp>
      <p:sp>
        <p:nvSpPr>
          <p:cNvPr id="4" name="Slide Number Placeholder 3">
            <a:extLst>
              <a:ext uri="{FF2B5EF4-FFF2-40B4-BE49-F238E27FC236}">
                <a16:creationId xmlns:a16="http://schemas.microsoft.com/office/drawing/2014/main" id="{67CBFFA4-B7C6-4280-8235-2B389C7F48FA}"/>
              </a:ext>
            </a:extLst>
          </p:cNvPr>
          <p:cNvSpPr>
            <a:spLocks noGrp="1"/>
          </p:cNvSpPr>
          <p:nvPr>
            <p:ph type="sldNum" sz="quarter" idx="12"/>
          </p:nvPr>
        </p:nvSpPr>
        <p:spPr/>
        <p:txBody>
          <a:bodyPr/>
          <a:lstStyle/>
          <a:p>
            <a:fld id="{8A7A6979-0714-4377-B894-6BE4C2D6E202}" type="slidenum">
              <a:rPr lang="en-US" smtClean="0"/>
              <a:pPr/>
              <a:t>40</a:t>
            </a:fld>
            <a:endParaRPr lang="en-US" dirty="0"/>
          </a:p>
        </p:txBody>
      </p:sp>
    </p:spTree>
    <p:extLst>
      <p:ext uri="{BB962C8B-B14F-4D97-AF65-F5344CB8AC3E}">
        <p14:creationId xmlns:p14="http://schemas.microsoft.com/office/powerpoint/2010/main" val="5336890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fontScale="92500" lnSpcReduction="20000"/>
          </a:bodyPr>
          <a:lstStyle/>
          <a:p>
            <a:pPr marL="228600" lvl="1" indent="0">
              <a:buNone/>
            </a:pPr>
            <a:r>
              <a:rPr lang="en-US" sz="3200" dirty="0"/>
              <a:t>General advice:</a:t>
            </a:r>
          </a:p>
          <a:p>
            <a:pPr lvl="1" indent="-457200">
              <a:buFont typeface="Wingdings" panose="05000000000000000000" pitchFamily="2" charset="2"/>
              <a:buChar char="ü"/>
            </a:pPr>
            <a:endParaRPr lang="en-US" sz="3200" dirty="0"/>
          </a:p>
          <a:p>
            <a:pPr lvl="1" indent="-457200">
              <a:buFont typeface="Wingdings" panose="05000000000000000000" pitchFamily="2" charset="2"/>
              <a:buChar char="ü"/>
            </a:pPr>
            <a:r>
              <a:rPr lang="en-US" sz="3200" dirty="0"/>
              <a:t>READ THE RULES.  </a:t>
            </a:r>
          </a:p>
          <a:p>
            <a:pPr lvl="1" indent="-457200">
              <a:buFont typeface="Wingdings" panose="05000000000000000000" pitchFamily="2" charset="2"/>
              <a:buChar char="ü"/>
            </a:pPr>
            <a:r>
              <a:rPr lang="en-US" sz="3200" dirty="0"/>
              <a:t>ALL OF THEM.  </a:t>
            </a:r>
          </a:p>
          <a:p>
            <a:pPr lvl="1" indent="-457200">
              <a:buFont typeface="Wingdings" panose="05000000000000000000" pitchFamily="2" charset="2"/>
              <a:buChar char="ü"/>
            </a:pPr>
            <a:r>
              <a:rPr lang="en-US" sz="3200" dirty="0"/>
              <a:t>ALL THE WAY THROUGH.  </a:t>
            </a:r>
          </a:p>
          <a:p>
            <a:pPr lvl="1" indent="-457200">
              <a:buFont typeface="Wingdings" panose="05000000000000000000" pitchFamily="2" charset="2"/>
              <a:buChar char="ü"/>
            </a:pPr>
            <a:r>
              <a:rPr lang="en-US" sz="3200" dirty="0"/>
              <a:t>MULTIPLE TIMES.</a:t>
            </a:r>
          </a:p>
        </p:txBody>
      </p:sp>
      <p:sp>
        <p:nvSpPr>
          <p:cNvPr id="4" name="Slide Number Placeholder 3">
            <a:extLst>
              <a:ext uri="{FF2B5EF4-FFF2-40B4-BE49-F238E27FC236}">
                <a16:creationId xmlns:a16="http://schemas.microsoft.com/office/drawing/2014/main" id="{81E2813B-AB7C-48FD-9B8B-01555A8AF68F}"/>
              </a:ext>
            </a:extLst>
          </p:cNvPr>
          <p:cNvSpPr>
            <a:spLocks noGrp="1"/>
          </p:cNvSpPr>
          <p:nvPr>
            <p:ph type="sldNum" sz="quarter" idx="12"/>
          </p:nvPr>
        </p:nvSpPr>
        <p:spPr/>
        <p:txBody>
          <a:bodyPr/>
          <a:lstStyle/>
          <a:p>
            <a:fld id="{8A7A6979-0714-4377-B894-6BE4C2D6E202}" type="slidenum">
              <a:rPr lang="en-US" smtClean="0"/>
              <a:pPr/>
              <a:t>41</a:t>
            </a:fld>
            <a:endParaRPr lang="en-US" dirty="0"/>
          </a:p>
        </p:txBody>
      </p:sp>
    </p:spTree>
    <p:extLst>
      <p:ext uri="{BB962C8B-B14F-4D97-AF65-F5344CB8AC3E}">
        <p14:creationId xmlns:p14="http://schemas.microsoft.com/office/powerpoint/2010/main" val="4096848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a:t>
            </a:r>
            <a:br>
              <a:rPr lang="en-US" dirty="0"/>
            </a:br>
            <a:r>
              <a:rPr lang="en-US" dirty="0"/>
              <a:t>Emergency Adoption of 28.1</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lnSpcReduction="10000"/>
          </a:bodyPr>
          <a:lstStyle/>
          <a:p>
            <a:pPr marL="114300" indent="-342900"/>
            <a:r>
              <a:rPr lang="en-US" sz="2200" dirty="0"/>
              <a:t>In August 2018 – Supreme Court amended Civil Rule 38(b), requiring a litigant to “affirmatively waive” the right to a jury (effective 1/1/2019).</a:t>
            </a:r>
          </a:p>
          <a:p>
            <a:pPr marL="571500" lvl="1" indent="-342900"/>
            <a:r>
              <a:rPr lang="en-US" sz="2000" dirty="0"/>
              <a:t>Current probate rules incorporate Civil Rules, including 38(b).</a:t>
            </a:r>
          </a:p>
          <a:p>
            <a:pPr marL="571500" lvl="1" indent="-342900"/>
            <a:r>
              <a:rPr lang="en-US" sz="2000" dirty="0"/>
              <a:t>Traditionally, A.R.S. § 14-1306 requires a jury be “demanded” in probate cases where a constitutional right exists.  </a:t>
            </a:r>
          </a:p>
          <a:p>
            <a:pPr marL="114300" indent="-342900"/>
            <a:r>
              <a:rPr lang="en-US" sz="2200" dirty="0"/>
              <a:t>A.R.S. § 14-5303(C) gives alleged incapacitated party a right to jury trial. </a:t>
            </a:r>
          </a:p>
        </p:txBody>
      </p:sp>
      <p:sp>
        <p:nvSpPr>
          <p:cNvPr id="4" name="Slide Number Placeholder 3">
            <a:extLst>
              <a:ext uri="{FF2B5EF4-FFF2-40B4-BE49-F238E27FC236}">
                <a16:creationId xmlns:a16="http://schemas.microsoft.com/office/drawing/2014/main" id="{29E4B679-849D-4CD9-A6A1-A08A82EDBC97}"/>
              </a:ext>
            </a:extLst>
          </p:cNvPr>
          <p:cNvSpPr>
            <a:spLocks noGrp="1"/>
          </p:cNvSpPr>
          <p:nvPr>
            <p:ph type="sldNum" sz="quarter" idx="12"/>
          </p:nvPr>
        </p:nvSpPr>
        <p:spPr/>
        <p:txBody>
          <a:bodyPr/>
          <a:lstStyle/>
          <a:p>
            <a:fld id="{8A7A6979-0714-4377-B894-6BE4C2D6E202}" type="slidenum">
              <a:rPr lang="en-US" smtClean="0"/>
              <a:pPr/>
              <a:t>5</a:t>
            </a:fld>
            <a:endParaRPr lang="en-US" dirty="0"/>
          </a:p>
        </p:txBody>
      </p:sp>
    </p:spTree>
    <p:extLst>
      <p:ext uri="{BB962C8B-B14F-4D97-AF65-F5344CB8AC3E}">
        <p14:creationId xmlns:p14="http://schemas.microsoft.com/office/powerpoint/2010/main" val="2523372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a:t>
            </a:r>
            <a:br>
              <a:rPr lang="en-US" dirty="0"/>
            </a:br>
            <a:r>
              <a:rPr lang="en-US" dirty="0"/>
              <a:t>Emergency Adoption of 28.1</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fontScale="92500" lnSpcReduction="10000"/>
          </a:bodyPr>
          <a:lstStyle/>
          <a:p>
            <a:pPr marL="114300" indent="-342900"/>
            <a:r>
              <a:rPr lang="en-US" sz="2200" dirty="0"/>
              <a:t>Prior rule, requiring a demand, sufficed:</a:t>
            </a:r>
          </a:p>
          <a:p>
            <a:pPr marL="571500" lvl="1" indent="-342900"/>
            <a:r>
              <a:rPr lang="en-US" sz="2000" dirty="0"/>
              <a:t>Those with capacity to desire a jury could demand it; </a:t>
            </a:r>
          </a:p>
          <a:p>
            <a:pPr marL="114300" indent="-342900"/>
            <a:r>
              <a:rPr lang="en-US" sz="2200" dirty="0"/>
              <a:t>Under revised rule, </a:t>
            </a:r>
            <a:r>
              <a:rPr lang="en-US" sz="2200" i="1" dirty="0"/>
              <a:t>thousands of jury trials.  </a:t>
            </a:r>
            <a:endParaRPr lang="en-US" sz="2200" dirty="0"/>
          </a:p>
          <a:p>
            <a:pPr marL="571500" lvl="1" indent="-342900"/>
            <a:r>
              <a:rPr lang="en-US" sz="2000" dirty="0"/>
              <a:t>For 2017, there were 4,740 G/C cases filed in Arizona;  Maricopa County, alone, accounted for 1800 guardianship petitions. </a:t>
            </a:r>
          </a:p>
          <a:p>
            <a:pPr marL="571500" lvl="1" indent="-342900"/>
            <a:r>
              <a:rPr lang="en-US" sz="2000" dirty="0"/>
              <a:t>Would have </a:t>
            </a:r>
            <a:r>
              <a:rPr lang="en-US" sz="2000" b="1" i="1" dirty="0"/>
              <a:t>tripled</a:t>
            </a:r>
            <a:r>
              <a:rPr lang="en-US" sz="2000" dirty="0"/>
              <a:t> the current number of jury trials state-wide.  </a:t>
            </a:r>
          </a:p>
          <a:p>
            <a:pPr marL="114300" indent="-342900"/>
            <a:r>
              <a:rPr lang="en-US" sz="2200" dirty="0"/>
              <a:t>Petition No.  R-18-0037 seeking the emergency adoption of revised Probate Rule 28.1, returning to </a:t>
            </a:r>
            <a:r>
              <a:rPr lang="en-US" sz="2200" i="1" dirty="0"/>
              <a:t>status quo ante</a:t>
            </a:r>
            <a:r>
              <a:rPr lang="en-US" sz="2200" dirty="0"/>
              <a:t>.</a:t>
            </a:r>
          </a:p>
        </p:txBody>
      </p:sp>
      <p:sp>
        <p:nvSpPr>
          <p:cNvPr id="4" name="Slide Number Placeholder 3">
            <a:extLst>
              <a:ext uri="{FF2B5EF4-FFF2-40B4-BE49-F238E27FC236}">
                <a16:creationId xmlns:a16="http://schemas.microsoft.com/office/drawing/2014/main" id="{2CAD0F51-0352-4A20-A980-005211D8421F}"/>
              </a:ext>
            </a:extLst>
          </p:cNvPr>
          <p:cNvSpPr>
            <a:spLocks noGrp="1"/>
          </p:cNvSpPr>
          <p:nvPr>
            <p:ph type="sldNum" sz="quarter" idx="12"/>
          </p:nvPr>
        </p:nvSpPr>
        <p:spPr/>
        <p:txBody>
          <a:bodyPr/>
          <a:lstStyle/>
          <a:p>
            <a:fld id="{8A7A6979-0714-4377-B894-6BE4C2D6E202}" type="slidenum">
              <a:rPr lang="en-US" smtClean="0"/>
              <a:pPr/>
              <a:t>6</a:t>
            </a:fld>
            <a:endParaRPr lang="en-US" dirty="0"/>
          </a:p>
        </p:txBody>
      </p:sp>
    </p:spTree>
    <p:extLst>
      <p:ext uri="{BB962C8B-B14F-4D97-AF65-F5344CB8AC3E}">
        <p14:creationId xmlns:p14="http://schemas.microsoft.com/office/powerpoint/2010/main" val="17761522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Application.</a:t>
            </a:r>
            <a:br>
              <a:rPr lang="en-US" dirty="0"/>
            </a:br>
            <a:r>
              <a:rPr lang="en-US" i="1" dirty="0"/>
              <a:t>Don’t throw away your old rule books!</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a:xfrm>
            <a:off x="1130270" y="2002559"/>
            <a:ext cx="9603275" cy="3463786"/>
          </a:xfrm>
        </p:spPr>
        <p:txBody>
          <a:bodyPr>
            <a:normAutofit fontScale="92500" lnSpcReduction="20000"/>
          </a:bodyPr>
          <a:lstStyle/>
          <a:p>
            <a:pPr marL="114300" indent="-342900"/>
            <a:r>
              <a:rPr lang="en-US" sz="2200" dirty="0"/>
              <a:t>The new rules “will apply to all actions filed on or after January 1, 2020.</a:t>
            </a:r>
          </a:p>
          <a:p>
            <a:pPr marL="571500" lvl="1" indent="-342900"/>
            <a:r>
              <a:rPr lang="en-US" sz="2000" dirty="0"/>
              <a:t>The new rules will also apply to “all actions pending on that date [1/1/20], </a:t>
            </a:r>
            <a:r>
              <a:rPr lang="en-US" sz="2000" b="1" dirty="0"/>
              <a:t>except to the extent that the court in an effected action determines that applying the amended rule or form would be infeasible or work an injustice, in which event the former rule or form applies.”</a:t>
            </a:r>
          </a:p>
          <a:p>
            <a:pPr marL="114300" indent="-342900"/>
            <a:r>
              <a:rPr lang="en-US" sz="2200" dirty="0"/>
              <a:t>Prefatory comment to the new rules:</a:t>
            </a:r>
          </a:p>
          <a:p>
            <a:pPr marL="571500" lvl="1" indent="-342900"/>
            <a:r>
              <a:rPr lang="en-US" sz="2000" dirty="0"/>
              <a:t>“The new rules incorporate many important substantive provisions that were contained in the former comments, and therefore most comments have been deleted.  The </a:t>
            </a:r>
            <a:r>
              <a:rPr lang="en-US" sz="2000" b="1" dirty="0"/>
              <a:t>former comments and case law continue to be authoritative unless rendered inapplicable </a:t>
            </a:r>
            <a:r>
              <a:rPr lang="en-US" sz="2000" dirty="0"/>
              <a:t>by changes in the 2020 rules.” </a:t>
            </a:r>
          </a:p>
          <a:p>
            <a:pPr marL="114300" indent="-342900"/>
            <a:endParaRPr lang="en-US" sz="2200" dirty="0"/>
          </a:p>
        </p:txBody>
      </p:sp>
      <p:sp>
        <p:nvSpPr>
          <p:cNvPr id="4" name="Slide Number Placeholder 3">
            <a:extLst>
              <a:ext uri="{FF2B5EF4-FFF2-40B4-BE49-F238E27FC236}">
                <a16:creationId xmlns:a16="http://schemas.microsoft.com/office/drawing/2014/main" id="{0183FE0E-7502-4F32-B8B8-691DEC5F4452}"/>
              </a:ext>
            </a:extLst>
          </p:cNvPr>
          <p:cNvSpPr>
            <a:spLocks noGrp="1"/>
          </p:cNvSpPr>
          <p:nvPr>
            <p:ph type="sldNum" sz="quarter" idx="12"/>
          </p:nvPr>
        </p:nvSpPr>
        <p:spPr/>
        <p:txBody>
          <a:bodyPr/>
          <a:lstStyle/>
          <a:p>
            <a:fld id="{8A7A6979-0714-4377-B894-6BE4C2D6E202}" type="slidenum">
              <a:rPr lang="en-US" smtClean="0"/>
              <a:pPr/>
              <a:t>7</a:t>
            </a:fld>
            <a:endParaRPr lang="en-US" dirty="0"/>
          </a:p>
        </p:txBody>
      </p:sp>
    </p:spTree>
    <p:extLst>
      <p:ext uri="{BB962C8B-B14F-4D97-AF65-F5344CB8AC3E}">
        <p14:creationId xmlns:p14="http://schemas.microsoft.com/office/powerpoint/2010/main" val="2995370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3, 4 and 6</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fontScale="92500" lnSpcReduction="20000"/>
          </a:bodyPr>
          <a:lstStyle/>
          <a:p>
            <a:pPr marL="342900" indent="-571500"/>
            <a:r>
              <a:rPr lang="en-US" dirty="0"/>
              <a:t>Rule 3 – Defines “probate case” (the container) and “probate proceeding” as the action initiated under Title 14 or “any associated proceedings for declaratory relief under A.R.S. title 12.”</a:t>
            </a:r>
          </a:p>
          <a:p>
            <a:pPr marL="800100" lvl="1" indent="-571500"/>
            <a:r>
              <a:rPr lang="en-US" dirty="0"/>
              <a:t>Probate case contains probate and non-probate proceedings.</a:t>
            </a:r>
          </a:p>
          <a:p>
            <a:pPr marL="342900" indent="-571500"/>
            <a:r>
              <a:rPr lang="en-US" dirty="0"/>
              <a:t>Rule 4 – Applicability of Other Rules </a:t>
            </a:r>
          </a:p>
          <a:p>
            <a:pPr marL="800100" lvl="1" indent="-571500"/>
            <a:r>
              <a:rPr lang="en-US" dirty="0"/>
              <a:t>Civil Rules apply in so far as they don’t conflict with probate rules.</a:t>
            </a:r>
          </a:p>
          <a:p>
            <a:pPr marL="800100" lvl="1" indent="-571500"/>
            <a:r>
              <a:rPr lang="en-US" dirty="0"/>
              <a:t>Non-probate proceeding (R 3) – same procedure and evidentiary rules apply “as if the matter had been litigated in a separate case.” Rule 4(b).</a:t>
            </a:r>
          </a:p>
          <a:p>
            <a:pPr marL="800100" lvl="1" indent="-571500"/>
            <a:r>
              <a:rPr lang="en-US" dirty="0"/>
              <a:t>Civil claims, family law claims.</a:t>
            </a:r>
          </a:p>
          <a:p>
            <a:pPr marL="800100" lvl="1" indent="-571500"/>
            <a:r>
              <a:rPr lang="en-US" dirty="0"/>
              <a:t>Considerations regarding service, summons, e-filing. </a:t>
            </a:r>
          </a:p>
        </p:txBody>
      </p:sp>
      <p:sp>
        <p:nvSpPr>
          <p:cNvPr id="4" name="Slide Number Placeholder 3">
            <a:extLst>
              <a:ext uri="{FF2B5EF4-FFF2-40B4-BE49-F238E27FC236}">
                <a16:creationId xmlns:a16="http://schemas.microsoft.com/office/drawing/2014/main" id="{AAC5A44F-FF16-4B7F-8E4D-71E8C20ED401}"/>
              </a:ext>
            </a:extLst>
          </p:cNvPr>
          <p:cNvSpPr>
            <a:spLocks noGrp="1"/>
          </p:cNvSpPr>
          <p:nvPr>
            <p:ph type="sldNum" sz="quarter" idx="12"/>
          </p:nvPr>
        </p:nvSpPr>
        <p:spPr/>
        <p:txBody>
          <a:bodyPr/>
          <a:lstStyle/>
          <a:p>
            <a:fld id="{8A7A6979-0714-4377-B894-6BE4C2D6E202}" type="slidenum">
              <a:rPr lang="en-US" smtClean="0"/>
              <a:pPr/>
              <a:t>8</a:t>
            </a:fld>
            <a:endParaRPr lang="en-US" dirty="0"/>
          </a:p>
        </p:txBody>
      </p:sp>
    </p:spTree>
    <p:extLst>
      <p:ext uri="{BB962C8B-B14F-4D97-AF65-F5344CB8AC3E}">
        <p14:creationId xmlns:p14="http://schemas.microsoft.com/office/powerpoint/2010/main" val="86126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A7A7-AB09-4992-A09A-8EDEF9278652}"/>
              </a:ext>
            </a:extLst>
          </p:cNvPr>
          <p:cNvSpPr>
            <a:spLocks noGrp="1"/>
          </p:cNvSpPr>
          <p:nvPr>
            <p:ph type="title"/>
          </p:nvPr>
        </p:nvSpPr>
        <p:spPr/>
        <p:txBody>
          <a:bodyPr/>
          <a:lstStyle/>
          <a:p>
            <a:r>
              <a:rPr lang="en-US" dirty="0"/>
              <a:t>Probate Rules Changes – Rule 3, 4 and 6</a:t>
            </a:r>
          </a:p>
        </p:txBody>
      </p:sp>
      <p:sp>
        <p:nvSpPr>
          <p:cNvPr id="3" name="Content Placeholder 2">
            <a:extLst>
              <a:ext uri="{FF2B5EF4-FFF2-40B4-BE49-F238E27FC236}">
                <a16:creationId xmlns:a16="http://schemas.microsoft.com/office/drawing/2014/main" id="{4A83D12B-0AF2-4E8F-A4CF-5CDAAC9F4AD8}"/>
              </a:ext>
            </a:extLst>
          </p:cNvPr>
          <p:cNvSpPr>
            <a:spLocks noGrp="1"/>
          </p:cNvSpPr>
          <p:nvPr>
            <p:ph idx="1"/>
          </p:nvPr>
        </p:nvSpPr>
        <p:spPr/>
        <p:txBody>
          <a:bodyPr>
            <a:normAutofit/>
          </a:bodyPr>
          <a:lstStyle/>
          <a:p>
            <a:pPr marL="342900" indent="-571500"/>
            <a:r>
              <a:rPr lang="en-US" dirty="0"/>
              <a:t>Rule 6 – Non-probate proceedings filed in </a:t>
            </a:r>
            <a:r>
              <a:rPr lang="en-US" u="sng" dirty="0"/>
              <a:t>Probate case</a:t>
            </a:r>
          </a:p>
          <a:p>
            <a:pPr marL="800100" lvl="1" indent="-571500"/>
            <a:r>
              <a:rPr lang="en-US" u="sng" dirty="0"/>
              <a:t>Must</a:t>
            </a:r>
            <a:r>
              <a:rPr lang="en-US" dirty="0"/>
              <a:t> involve the PR of the Estate, the Guardian, the Conservator or the Trustee.</a:t>
            </a:r>
          </a:p>
          <a:p>
            <a:pPr marL="342900" indent="-571500"/>
            <a:r>
              <a:rPr lang="en-US" dirty="0"/>
              <a:t>Rule 6(b) – Court may order a separate hearing on one or more issues, or </a:t>
            </a:r>
            <a:r>
              <a:rPr lang="en-US" i="1" dirty="0"/>
              <a:t>it may sever the non-probate proceeding from the probate case</a:t>
            </a:r>
            <a:r>
              <a:rPr lang="en-US" dirty="0"/>
              <a:t>. </a:t>
            </a:r>
          </a:p>
          <a:p>
            <a:pPr marL="800100" lvl="1" indent="-571500"/>
            <a:r>
              <a:rPr lang="en-US" dirty="0"/>
              <a:t>Consider strategy:  Where does it make the most sense to file?  Cost savings? E-filing? Issuance of summons?  </a:t>
            </a:r>
          </a:p>
        </p:txBody>
      </p:sp>
      <p:sp>
        <p:nvSpPr>
          <p:cNvPr id="4" name="Slide Number Placeholder 3">
            <a:extLst>
              <a:ext uri="{FF2B5EF4-FFF2-40B4-BE49-F238E27FC236}">
                <a16:creationId xmlns:a16="http://schemas.microsoft.com/office/drawing/2014/main" id="{3567AFA3-4845-4A0C-A31E-AD5A165872C5}"/>
              </a:ext>
            </a:extLst>
          </p:cNvPr>
          <p:cNvSpPr>
            <a:spLocks noGrp="1"/>
          </p:cNvSpPr>
          <p:nvPr>
            <p:ph type="sldNum" sz="quarter" idx="12"/>
          </p:nvPr>
        </p:nvSpPr>
        <p:spPr/>
        <p:txBody>
          <a:bodyPr/>
          <a:lstStyle/>
          <a:p>
            <a:fld id="{8A7A6979-0714-4377-B894-6BE4C2D6E202}" type="slidenum">
              <a:rPr lang="en-US" smtClean="0"/>
              <a:pPr/>
              <a:t>9</a:t>
            </a:fld>
            <a:endParaRPr lang="en-US" dirty="0"/>
          </a:p>
        </p:txBody>
      </p:sp>
    </p:spTree>
    <p:extLst>
      <p:ext uri="{BB962C8B-B14F-4D97-AF65-F5344CB8AC3E}">
        <p14:creationId xmlns:p14="http://schemas.microsoft.com/office/powerpoint/2010/main" val="280713129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9283</TotalTime>
  <Words>4386</Words>
  <Application>Microsoft Office PowerPoint</Application>
  <PresentationFormat>Widescreen</PresentationFormat>
  <Paragraphs>388</Paragraphs>
  <Slides>41</Slides>
  <Notes>41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Calibri</vt:lpstr>
      <vt:lpstr>Century Gothic</vt:lpstr>
      <vt:lpstr>Courier New</vt:lpstr>
      <vt:lpstr>Wingdings</vt:lpstr>
      <vt:lpstr>Gallery</vt:lpstr>
      <vt:lpstr>Arizona Updates and “Restyles” the Rules of Probate Procedure</vt:lpstr>
      <vt:lpstr>Probate Rules Changes -  History &amp; Background</vt:lpstr>
      <vt:lpstr>Probate Rules Changes – “Probate is different”</vt:lpstr>
      <vt:lpstr>Probate Rules Changes -  “R.I.P., Comments”  and Reorganization</vt:lpstr>
      <vt:lpstr>Probate Rules Changes –  Emergency Adoption of 28.1</vt:lpstr>
      <vt:lpstr>Probate Rules Changes –  Emergency Adoption of 28.1</vt:lpstr>
      <vt:lpstr>Probate Rules Changes – Application. Don’t throw away your old rule books!</vt:lpstr>
      <vt:lpstr>Probate Rules Changes – Rule 3, 4 and 6</vt:lpstr>
      <vt:lpstr>Probate Rules Changes – Rule 3, 4 and 6</vt:lpstr>
      <vt:lpstr>Probate Rules Changes – Rule 7 - Captions</vt:lpstr>
      <vt:lpstr>Probate Rules Changes – Rule 9 –  Sealed Documents (new rule)</vt:lpstr>
      <vt:lpstr>Probate Rules Changes – Rule 10 – Acknowledgments</vt:lpstr>
      <vt:lpstr>Probate Rules Changes – Rule 11 – Personal Service</vt:lpstr>
      <vt:lpstr>Probate Rules Changes – Rule 12 – Telephonic Appearances</vt:lpstr>
      <vt:lpstr>Probate Rules Changes – Rule 13 – Probate Info Form</vt:lpstr>
      <vt:lpstr>Probate Rules Changes – Rule 14 – Applications</vt:lpstr>
      <vt:lpstr>Probate Rules Changes – Rule 15 – Petitions</vt:lpstr>
      <vt:lpstr>Probate Rules Changes – Rule 15 &amp; 16 – Petitions &amp; Notice of Hearing</vt:lpstr>
      <vt:lpstr>Probate Rules Changes – Rule 17 &amp; 18 – Hearings</vt:lpstr>
      <vt:lpstr>Probate Rules Changes – Rules 20, 22, and 23 </vt:lpstr>
      <vt:lpstr>Probate Rules Changes – Rules 20, 22, and 23 </vt:lpstr>
      <vt:lpstr>Probate Rules Changes – Rule 26 – Proposed Orders, Decrees, and Judgments</vt:lpstr>
      <vt:lpstr>Probate Rules Changes – Rule 27 &amp; 28 –  Contested Proceedings</vt:lpstr>
      <vt:lpstr>Probate Rules Changes – Rule 27 &amp; 28 –  Contested Proceedings</vt:lpstr>
      <vt:lpstr>Probate Rules Changes – Rule 27 &amp; 28 –  Contested Proceedings</vt:lpstr>
      <vt:lpstr>Probate Rules Changes – Rule 27 &amp; 28 –  Contested Proceedings</vt:lpstr>
      <vt:lpstr>Probate Rules Changes – Rule 29 Jury Trials</vt:lpstr>
      <vt:lpstr>Probate Rules Changes – Rule 32 – Statutory Representatives</vt:lpstr>
      <vt:lpstr>Probate Rules Changes – Rule 32 – Statutory Representatives</vt:lpstr>
      <vt:lpstr>Probate Rules Changes – Rule 33 Compensation and approval</vt:lpstr>
      <vt:lpstr>Probate Rules Changes – Rule 39 – Recording Letters of Appointment</vt:lpstr>
      <vt:lpstr>Probate Rules Changes – Rule 41 –  Appointment of Attorney</vt:lpstr>
      <vt:lpstr>Probate Rules Changes – Rule 42 -  Role of Attorney for Subject Person</vt:lpstr>
      <vt:lpstr>Probate Rules Changes – Rule 45 Conservator’s Inventory, Budget and Account</vt:lpstr>
      <vt:lpstr>Probate Rules Changes – Rule 45 Conservator’s Inventory, Budget and Account</vt:lpstr>
      <vt:lpstr>Probate Rules Changes – Rule 45 Conservator’s Inventory, Budget and Account</vt:lpstr>
      <vt:lpstr>Probate Rules Changes – Rule 47 -   Guardian’s Inpatient Psych Treatment Authority</vt:lpstr>
      <vt:lpstr>Probate Rules Changes – Rules 50 and 52  Estate &amp; Trust Inventories &amp; Accounting</vt:lpstr>
      <vt:lpstr>Probate Rules Changes – Rule 53 -   Settlements of Minors and Adults INOP</vt:lpstr>
      <vt:lpstr>Probate Rules Changes – Forms </vt:lpstr>
      <vt:lpstr>Probate Rules Changes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E-Wills: construction and framework</dc:title>
  <dc:creator>TJ Ryan</dc:creator>
  <cp:lastModifiedBy>TJ Ryan</cp:lastModifiedBy>
  <cp:revision>116</cp:revision>
  <cp:lastPrinted>2019-09-13T17:50:45Z</cp:lastPrinted>
  <dcterms:created xsi:type="dcterms:W3CDTF">2018-05-21T14:43:09Z</dcterms:created>
  <dcterms:modified xsi:type="dcterms:W3CDTF">2019-11-15T17:03:15Z</dcterms:modified>
</cp:coreProperties>
</file>